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7" r:id="rId5"/>
    <p:sldId id="268" r:id="rId6"/>
    <p:sldId id="258" r:id="rId7"/>
    <p:sldId id="269" r:id="rId8"/>
    <p:sldId id="270" r:id="rId9"/>
    <p:sldId id="271" r:id="rId10"/>
    <p:sldId id="272" r:id="rId11"/>
    <p:sldId id="273" r:id="rId12"/>
    <p:sldId id="274" r:id="rId13"/>
    <p:sldId id="275" r:id="rId14"/>
    <p:sldId id="278" r:id="rId15"/>
    <p:sldId id="279"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0C70E-9028-3E80-BB21-7BEAAC87F7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6086901-06A3-8CB8-6B8A-0F1C169A6A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159ED39-620C-FC5B-1F7A-5BDBE4FC3377}"/>
              </a:ext>
            </a:extLst>
          </p:cNvPr>
          <p:cNvSpPr>
            <a:spLocks noGrp="1"/>
          </p:cNvSpPr>
          <p:nvPr>
            <p:ph type="dt" sz="half" idx="10"/>
          </p:nvPr>
        </p:nvSpPr>
        <p:spPr/>
        <p:txBody>
          <a:bodyPr/>
          <a:lstStyle/>
          <a:p>
            <a:fld id="{0109B5BD-9804-488A-8532-B4FD1EC458ED}" type="datetimeFigureOut">
              <a:rPr lang="en-GB" smtClean="0"/>
              <a:t>14/03/2023</a:t>
            </a:fld>
            <a:endParaRPr lang="en-GB"/>
          </a:p>
        </p:txBody>
      </p:sp>
      <p:sp>
        <p:nvSpPr>
          <p:cNvPr id="5" name="Footer Placeholder 4">
            <a:extLst>
              <a:ext uri="{FF2B5EF4-FFF2-40B4-BE49-F238E27FC236}">
                <a16:creationId xmlns:a16="http://schemas.microsoft.com/office/drawing/2014/main" id="{70EE87F9-66A1-1712-31B7-86C5590453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A3DF4B-6538-101C-14F1-5B622A261F26}"/>
              </a:ext>
            </a:extLst>
          </p:cNvPr>
          <p:cNvSpPr>
            <a:spLocks noGrp="1"/>
          </p:cNvSpPr>
          <p:nvPr>
            <p:ph type="sldNum" sz="quarter" idx="12"/>
          </p:nvPr>
        </p:nvSpPr>
        <p:spPr/>
        <p:txBody>
          <a:bodyPr/>
          <a:lstStyle/>
          <a:p>
            <a:fld id="{486A2B08-2E12-4621-86C1-CF65A352036E}" type="slidenum">
              <a:rPr lang="en-GB" smtClean="0"/>
              <a:t>‹#›</a:t>
            </a:fld>
            <a:endParaRPr lang="en-GB"/>
          </a:p>
        </p:txBody>
      </p:sp>
    </p:spTree>
    <p:extLst>
      <p:ext uri="{BB962C8B-B14F-4D97-AF65-F5344CB8AC3E}">
        <p14:creationId xmlns:p14="http://schemas.microsoft.com/office/powerpoint/2010/main" val="119762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DD752-AF27-9C25-584A-2E56D15C9B7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874EA7-7CCD-4068-FCDC-6884C6C6AA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B06B01-D35F-1FD2-0173-FB39F3B18A27}"/>
              </a:ext>
            </a:extLst>
          </p:cNvPr>
          <p:cNvSpPr>
            <a:spLocks noGrp="1"/>
          </p:cNvSpPr>
          <p:nvPr>
            <p:ph type="dt" sz="half" idx="10"/>
          </p:nvPr>
        </p:nvSpPr>
        <p:spPr/>
        <p:txBody>
          <a:bodyPr/>
          <a:lstStyle/>
          <a:p>
            <a:fld id="{0109B5BD-9804-488A-8532-B4FD1EC458ED}" type="datetimeFigureOut">
              <a:rPr lang="en-GB" smtClean="0"/>
              <a:t>14/03/2023</a:t>
            </a:fld>
            <a:endParaRPr lang="en-GB"/>
          </a:p>
        </p:txBody>
      </p:sp>
      <p:sp>
        <p:nvSpPr>
          <p:cNvPr id="5" name="Footer Placeholder 4">
            <a:extLst>
              <a:ext uri="{FF2B5EF4-FFF2-40B4-BE49-F238E27FC236}">
                <a16:creationId xmlns:a16="http://schemas.microsoft.com/office/drawing/2014/main" id="{BE2F4E24-5AD6-38CD-A3F0-DEDC7377A4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98D06A-570A-84D5-97DD-00C139BE8AFE}"/>
              </a:ext>
            </a:extLst>
          </p:cNvPr>
          <p:cNvSpPr>
            <a:spLocks noGrp="1"/>
          </p:cNvSpPr>
          <p:nvPr>
            <p:ph type="sldNum" sz="quarter" idx="12"/>
          </p:nvPr>
        </p:nvSpPr>
        <p:spPr/>
        <p:txBody>
          <a:bodyPr/>
          <a:lstStyle/>
          <a:p>
            <a:fld id="{486A2B08-2E12-4621-86C1-CF65A352036E}" type="slidenum">
              <a:rPr lang="en-GB" smtClean="0"/>
              <a:t>‹#›</a:t>
            </a:fld>
            <a:endParaRPr lang="en-GB"/>
          </a:p>
        </p:txBody>
      </p:sp>
    </p:spTree>
    <p:extLst>
      <p:ext uri="{BB962C8B-B14F-4D97-AF65-F5344CB8AC3E}">
        <p14:creationId xmlns:p14="http://schemas.microsoft.com/office/powerpoint/2010/main" val="3046477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A02F2E-4EAE-1A0F-F807-DD1C3F5C4D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D9A065-6A9D-0BFF-00B3-F7B0635398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96C705-432A-C36D-7B0D-06DE13B53458}"/>
              </a:ext>
            </a:extLst>
          </p:cNvPr>
          <p:cNvSpPr>
            <a:spLocks noGrp="1"/>
          </p:cNvSpPr>
          <p:nvPr>
            <p:ph type="dt" sz="half" idx="10"/>
          </p:nvPr>
        </p:nvSpPr>
        <p:spPr/>
        <p:txBody>
          <a:bodyPr/>
          <a:lstStyle/>
          <a:p>
            <a:fld id="{0109B5BD-9804-488A-8532-B4FD1EC458ED}" type="datetimeFigureOut">
              <a:rPr lang="en-GB" smtClean="0"/>
              <a:t>14/03/2023</a:t>
            </a:fld>
            <a:endParaRPr lang="en-GB"/>
          </a:p>
        </p:txBody>
      </p:sp>
      <p:sp>
        <p:nvSpPr>
          <p:cNvPr id="5" name="Footer Placeholder 4">
            <a:extLst>
              <a:ext uri="{FF2B5EF4-FFF2-40B4-BE49-F238E27FC236}">
                <a16:creationId xmlns:a16="http://schemas.microsoft.com/office/drawing/2014/main" id="{AC53C88F-CFA3-EE6F-B6AD-D0F6EAFB03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B3AC3E-D84C-4E37-9E6C-2C1724725F10}"/>
              </a:ext>
            </a:extLst>
          </p:cNvPr>
          <p:cNvSpPr>
            <a:spLocks noGrp="1"/>
          </p:cNvSpPr>
          <p:nvPr>
            <p:ph type="sldNum" sz="quarter" idx="12"/>
          </p:nvPr>
        </p:nvSpPr>
        <p:spPr/>
        <p:txBody>
          <a:bodyPr/>
          <a:lstStyle/>
          <a:p>
            <a:fld id="{486A2B08-2E12-4621-86C1-CF65A352036E}" type="slidenum">
              <a:rPr lang="en-GB" smtClean="0"/>
              <a:t>‹#›</a:t>
            </a:fld>
            <a:endParaRPr lang="en-GB"/>
          </a:p>
        </p:txBody>
      </p:sp>
    </p:spTree>
    <p:extLst>
      <p:ext uri="{BB962C8B-B14F-4D97-AF65-F5344CB8AC3E}">
        <p14:creationId xmlns:p14="http://schemas.microsoft.com/office/powerpoint/2010/main" val="974353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D69C-F6B8-97FD-CBFA-033484A5DC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AE81E7-B6E0-8E42-ECC8-276F8182CD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BF2701-2249-581B-F5CC-CE39CFCB71AD}"/>
              </a:ext>
            </a:extLst>
          </p:cNvPr>
          <p:cNvSpPr>
            <a:spLocks noGrp="1"/>
          </p:cNvSpPr>
          <p:nvPr>
            <p:ph type="dt" sz="half" idx="10"/>
          </p:nvPr>
        </p:nvSpPr>
        <p:spPr/>
        <p:txBody>
          <a:bodyPr/>
          <a:lstStyle/>
          <a:p>
            <a:fld id="{0109B5BD-9804-488A-8532-B4FD1EC458ED}" type="datetimeFigureOut">
              <a:rPr lang="en-GB" smtClean="0"/>
              <a:t>14/03/2023</a:t>
            </a:fld>
            <a:endParaRPr lang="en-GB"/>
          </a:p>
        </p:txBody>
      </p:sp>
      <p:sp>
        <p:nvSpPr>
          <p:cNvPr id="5" name="Footer Placeholder 4">
            <a:extLst>
              <a:ext uri="{FF2B5EF4-FFF2-40B4-BE49-F238E27FC236}">
                <a16:creationId xmlns:a16="http://schemas.microsoft.com/office/drawing/2014/main" id="{8A128BDC-4CA3-9295-131D-D256F9119B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516EE1-E129-C450-ECC7-B24EE9FA666E}"/>
              </a:ext>
            </a:extLst>
          </p:cNvPr>
          <p:cNvSpPr>
            <a:spLocks noGrp="1"/>
          </p:cNvSpPr>
          <p:nvPr>
            <p:ph type="sldNum" sz="quarter" idx="12"/>
          </p:nvPr>
        </p:nvSpPr>
        <p:spPr/>
        <p:txBody>
          <a:bodyPr/>
          <a:lstStyle/>
          <a:p>
            <a:fld id="{486A2B08-2E12-4621-86C1-CF65A352036E}" type="slidenum">
              <a:rPr lang="en-GB" smtClean="0"/>
              <a:t>‹#›</a:t>
            </a:fld>
            <a:endParaRPr lang="en-GB"/>
          </a:p>
        </p:txBody>
      </p:sp>
    </p:spTree>
    <p:extLst>
      <p:ext uri="{BB962C8B-B14F-4D97-AF65-F5344CB8AC3E}">
        <p14:creationId xmlns:p14="http://schemas.microsoft.com/office/powerpoint/2010/main" val="2556267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83BB-AC05-5591-C77F-FE368409A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B9AE776-9E5E-FB51-EAB3-C3613A1DB0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EF397A-3933-94E3-0EF1-40155DA8CC30}"/>
              </a:ext>
            </a:extLst>
          </p:cNvPr>
          <p:cNvSpPr>
            <a:spLocks noGrp="1"/>
          </p:cNvSpPr>
          <p:nvPr>
            <p:ph type="dt" sz="half" idx="10"/>
          </p:nvPr>
        </p:nvSpPr>
        <p:spPr/>
        <p:txBody>
          <a:bodyPr/>
          <a:lstStyle/>
          <a:p>
            <a:fld id="{0109B5BD-9804-488A-8532-B4FD1EC458ED}" type="datetimeFigureOut">
              <a:rPr lang="en-GB" smtClean="0"/>
              <a:t>14/03/2023</a:t>
            </a:fld>
            <a:endParaRPr lang="en-GB"/>
          </a:p>
        </p:txBody>
      </p:sp>
      <p:sp>
        <p:nvSpPr>
          <p:cNvPr id="5" name="Footer Placeholder 4">
            <a:extLst>
              <a:ext uri="{FF2B5EF4-FFF2-40B4-BE49-F238E27FC236}">
                <a16:creationId xmlns:a16="http://schemas.microsoft.com/office/drawing/2014/main" id="{6640FC95-46F6-9232-668F-2CF9DF7CC6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8F1FB5-1348-30B4-0253-EC9378C7E6F5}"/>
              </a:ext>
            </a:extLst>
          </p:cNvPr>
          <p:cNvSpPr>
            <a:spLocks noGrp="1"/>
          </p:cNvSpPr>
          <p:nvPr>
            <p:ph type="sldNum" sz="quarter" idx="12"/>
          </p:nvPr>
        </p:nvSpPr>
        <p:spPr/>
        <p:txBody>
          <a:bodyPr/>
          <a:lstStyle/>
          <a:p>
            <a:fld id="{486A2B08-2E12-4621-86C1-CF65A352036E}" type="slidenum">
              <a:rPr lang="en-GB" smtClean="0"/>
              <a:t>‹#›</a:t>
            </a:fld>
            <a:endParaRPr lang="en-GB"/>
          </a:p>
        </p:txBody>
      </p:sp>
    </p:spTree>
    <p:extLst>
      <p:ext uri="{BB962C8B-B14F-4D97-AF65-F5344CB8AC3E}">
        <p14:creationId xmlns:p14="http://schemas.microsoft.com/office/powerpoint/2010/main" val="2571386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317C-FCA4-64A8-01AC-7073B8213AD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CD9470D-6061-EDBF-BA90-7083AA23C2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7CA14F3-CEFF-A256-8E14-C761185420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17320E5-B19B-0B80-1F34-9CBFDF470CCB}"/>
              </a:ext>
            </a:extLst>
          </p:cNvPr>
          <p:cNvSpPr>
            <a:spLocks noGrp="1"/>
          </p:cNvSpPr>
          <p:nvPr>
            <p:ph type="dt" sz="half" idx="10"/>
          </p:nvPr>
        </p:nvSpPr>
        <p:spPr/>
        <p:txBody>
          <a:bodyPr/>
          <a:lstStyle/>
          <a:p>
            <a:fld id="{0109B5BD-9804-488A-8532-B4FD1EC458ED}" type="datetimeFigureOut">
              <a:rPr lang="en-GB" smtClean="0"/>
              <a:t>14/03/2023</a:t>
            </a:fld>
            <a:endParaRPr lang="en-GB"/>
          </a:p>
        </p:txBody>
      </p:sp>
      <p:sp>
        <p:nvSpPr>
          <p:cNvPr id="6" name="Footer Placeholder 5">
            <a:extLst>
              <a:ext uri="{FF2B5EF4-FFF2-40B4-BE49-F238E27FC236}">
                <a16:creationId xmlns:a16="http://schemas.microsoft.com/office/drawing/2014/main" id="{B3E3E4FC-DB72-28FE-72FA-6A4ACFD495A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30C7C81-970A-85EF-48E9-DC79E7B6CCA9}"/>
              </a:ext>
            </a:extLst>
          </p:cNvPr>
          <p:cNvSpPr>
            <a:spLocks noGrp="1"/>
          </p:cNvSpPr>
          <p:nvPr>
            <p:ph type="sldNum" sz="quarter" idx="12"/>
          </p:nvPr>
        </p:nvSpPr>
        <p:spPr/>
        <p:txBody>
          <a:bodyPr/>
          <a:lstStyle/>
          <a:p>
            <a:fld id="{486A2B08-2E12-4621-86C1-CF65A352036E}" type="slidenum">
              <a:rPr lang="en-GB" smtClean="0"/>
              <a:t>‹#›</a:t>
            </a:fld>
            <a:endParaRPr lang="en-GB"/>
          </a:p>
        </p:txBody>
      </p:sp>
    </p:spTree>
    <p:extLst>
      <p:ext uri="{BB962C8B-B14F-4D97-AF65-F5344CB8AC3E}">
        <p14:creationId xmlns:p14="http://schemas.microsoft.com/office/powerpoint/2010/main" val="239021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7B28-B347-EAE4-7489-AEA7E8D4F36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B81E1FA-DD83-5911-7F04-5269D3DAF9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155EA8-781D-75C6-405F-13F474250C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A625848-D855-A9FE-9C4F-898FB613C0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3201AF-60C0-979A-429B-A6708AA871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4F7CB53-CCF6-D2D7-F15B-ADC0506160E4}"/>
              </a:ext>
            </a:extLst>
          </p:cNvPr>
          <p:cNvSpPr>
            <a:spLocks noGrp="1"/>
          </p:cNvSpPr>
          <p:nvPr>
            <p:ph type="dt" sz="half" idx="10"/>
          </p:nvPr>
        </p:nvSpPr>
        <p:spPr/>
        <p:txBody>
          <a:bodyPr/>
          <a:lstStyle/>
          <a:p>
            <a:fld id="{0109B5BD-9804-488A-8532-B4FD1EC458ED}" type="datetimeFigureOut">
              <a:rPr lang="en-GB" smtClean="0"/>
              <a:t>14/03/2023</a:t>
            </a:fld>
            <a:endParaRPr lang="en-GB"/>
          </a:p>
        </p:txBody>
      </p:sp>
      <p:sp>
        <p:nvSpPr>
          <p:cNvPr id="8" name="Footer Placeholder 7">
            <a:extLst>
              <a:ext uri="{FF2B5EF4-FFF2-40B4-BE49-F238E27FC236}">
                <a16:creationId xmlns:a16="http://schemas.microsoft.com/office/drawing/2014/main" id="{7192A0F5-4047-F77A-6715-6A9DB50B169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BA08AB8-E9A8-59BF-1C7B-62F3AE776473}"/>
              </a:ext>
            </a:extLst>
          </p:cNvPr>
          <p:cNvSpPr>
            <a:spLocks noGrp="1"/>
          </p:cNvSpPr>
          <p:nvPr>
            <p:ph type="sldNum" sz="quarter" idx="12"/>
          </p:nvPr>
        </p:nvSpPr>
        <p:spPr/>
        <p:txBody>
          <a:bodyPr/>
          <a:lstStyle/>
          <a:p>
            <a:fld id="{486A2B08-2E12-4621-86C1-CF65A352036E}" type="slidenum">
              <a:rPr lang="en-GB" smtClean="0"/>
              <a:t>‹#›</a:t>
            </a:fld>
            <a:endParaRPr lang="en-GB"/>
          </a:p>
        </p:txBody>
      </p:sp>
    </p:spTree>
    <p:extLst>
      <p:ext uri="{BB962C8B-B14F-4D97-AF65-F5344CB8AC3E}">
        <p14:creationId xmlns:p14="http://schemas.microsoft.com/office/powerpoint/2010/main" val="2579717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E864-03E3-3D48-4D3F-7653E14D189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D888F3-7A00-EEF3-9994-41657CF16B4F}"/>
              </a:ext>
            </a:extLst>
          </p:cNvPr>
          <p:cNvSpPr>
            <a:spLocks noGrp="1"/>
          </p:cNvSpPr>
          <p:nvPr>
            <p:ph type="dt" sz="half" idx="10"/>
          </p:nvPr>
        </p:nvSpPr>
        <p:spPr/>
        <p:txBody>
          <a:bodyPr/>
          <a:lstStyle/>
          <a:p>
            <a:fld id="{0109B5BD-9804-488A-8532-B4FD1EC458ED}" type="datetimeFigureOut">
              <a:rPr lang="en-GB" smtClean="0"/>
              <a:t>14/03/2023</a:t>
            </a:fld>
            <a:endParaRPr lang="en-GB"/>
          </a:p>
        </p:txBody>
      </p:sp>
      <p:sp>
        <p:nvSpPr>
          <p:cNvPr id="4" name="Footer Placeholder 3">
            <a:extLst>
              <a:ext uri="{FF2B5EF4-FFF2-40B4-BE49-F238E27FC236}">
                <a16:creationId xmlns:a16="http://schemas.microsoft.com/office/drawing/2014/main" id="{BADE023B-6D16-07E5-3B8D-124BCE84E3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F789967-297E-CEC0-997B-8E8B44CC3309}"/>
              </a:ext>
            </a:extLst>
          </p:cNvPr>
          <p:cNvSpPr>
            <a:spLocks noGrp="1"/>
          </p:cNvSpPr>
          <p:nvPr>
            <p:ph type="sldNum" sz="quarter" idx="12"/>
          </p:nvPr>
        </p:nvSpPr>
        <p:spPr/>
        <p:txBody>
          <a:bodyPr/>
          <a:lstStyle/>
          <a:p>
            <a:fld id="{486A2B08-2E12-4621-86C1-CF65A352036E}" type="slidenum">
              <a:rPr lang="en-GB" smtClean="0"/>
              <a:t>‹#›</a:t>
            </a:fld>
            <a:endParaRPr lang="en-GB"/>
          </a:p>
        </p:txBody>
      </p:sp>
    </p:spTree>
    <p:extLst>
      <p:ext uri="{BB962C8B-B14F-4D97-AF65-F5344CB8AC3E}">
        <p14:creationId xmlns:p14="http://schemas.microsoft.com/office/powerpoint/2010/main" val="416498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C348AB-FEDD-379E-23C3-5E5069E097FC}"/>
              </a:ext>
            </a:extLst>
          </p:cNvPr>
          <p:cNvSpPr>
            <a:spLocks noGrp="1"/>
          </p:cNvSpPr>
          <p:nvPr>
            <p:ph type="dt" sz="half" idx="10"/>
          </p:nvPr>
        </p:nvSpPr>
        <p:spPr/>
        <p:txBody>
          <a:bodyPr/>
          <a:lstStyle/>
          <a:p>
            <a:fld id="{0109B5BD-9804-488A-8532-B4FD1EC458ED}" type="datetimeFigureOut">
              <a:rPr lang="en-GB" smtClean="0"/>
              <a:t>14/03/2023</a:t>
            </a:fld>
            <a:endParaRPr lang="en-GB"/>
          </a:p>
        </p:txBody>
      </p:sp>
      <p:sp>
        <p:nvSpPr>
          <p:cNvPr id="3" name="Footer Placeholder 2">
            <a:extLst>
              <a:ext uri="{FF2B5EF4-FFF2-40B4-BE49-F238E27FC236}">
                <a16:creationId xmlns:a16="http://schemas.microsoft.com/office/drawing/2014/main" id="{A2593F1D-9ACB-F539-57CE-ABE989E9E7D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517F023-C216-DEEF-A8F2-677F842ACD24}"/>
              </a:ext>
            </a:extLst>
          </p:cNvPr>
          <p:cNvSpPr>
            <a:spLocks noGrp="1"/>
          </p:cNvSpPr>
          <p:nvPr>
            <p:ph type="sldNum" sz="quarter" idx="12"/>
          </p:nvPr>
        </p:nvSpPr>
        <p:spPr/>
        <p:txBody>
          <a:bodyPr/>
          <a:lstStyle/>
          <a:p>
            <a:fld id="{486A2B08-2E12-4621-86C1-CF65A352036E}" type="slidenum">
              <a:rPr lang="en-GB" smtClean="0"/>
              <a:t>‹#›</a:t>
            </a:fld>
            <a:endParaRPr lang="en-GB"/>
          </a:p>
        </p:txBody>
      </p:sp>
    </p:spTree>
    <p:extLst>
      <p:ext uri="{BB962C8B-B14F-4D97-AF65-F5344CB8AC3E}">
        <p14:creationId xmlns:p14="http://schemas.microsoft.com/office/powerpoint/2010/main" val="2447881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41AC-14B4-E040-E868-07CF97A220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8A73D90-73EF-443E-2278-DAAA9E73D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171C2CB-0840-2041-4688-6E762949E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0F3ED1-11DF-3176-0846-BC430E3EF4CB}"/>
              </a:ext>
            </a:extLst>
          </p:cNvPr>
          <p:cNvSpPr>
            <a:spLocks noGrp="1"/>
          </p:cNvSpPr>
          <p:nvPr>
            <p:ph type="dt" sz="half" idx="10"/>
          </p:nvPr>
        </p:nvSpPr>
        <p:spPr/>
        <p:txBody>
          <a:bodyPr/>
          <a:lstStyle/>
          <a:p>
            <a:fld id="{0109B5BD-9804-488A-8532-B4FD1EC458ED}" type="datetimeFigureOut">
              <a:rPr lang="en-GB" smtClean="0"/>
              <a:t>14/03/2023</a:t>
            </a:fld>
            <a:endParaRPr lang="en-GB"/>
          </a:p>
        </p:txBody>
      </p:sp>
      <p:sp>
        <p:nvSpPr>
          <p:cNvPr id="6" name="Footer Placeholder 5">
            <a:extLst>
              <a:ext uri="{FF2B5EF4-FFF2-40B4-BE49-F238E27FC236}">
                <a16:creationId xmlns:a16="http://schemas.microsoft.com/office/drawing/2014/main" id="{2DE029ED-79D3-AF8A-928E-C9AFAADD325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E4E52A-5F13-A895-8D6D-97986AE156E8}"/>
              </a:ext>
            </a:extLst>
          </p:cNvPr>
          <p:cNvSpPr>
            <a:spLocks noGrp="1"/>
          </p:cNvSpPr>
          <p:nvPr>
            <p:ph type="sldNum" sz="quarter" idx="12"/>
          </p:nvPr>
        </p:nvSpPr>
        <p:spPr/>
        <p:txBody>
          <a:bodyPr/>
          <a:lstStyle/>
          <a:p>
            <a:fld id="{486A2B08-2E12-4621-86C1-CF65A352036E}" type="slidenum">
              <a:rPr lang="en-GB" smtClean="0"/>
              <a:t>‹#›</a:t>
            </a:fld>
            <a:endParaRPr lang="en-GB"/>
          </a:p>
        </p:txBody>
      </p:sp>
    </p:spTree>
    <p:extLst>
      <p:ext uri="{BB962C8B-B14F-4D97-AF65-F5344CB8AC3E}">
        <p14:creationId xmlns:p14="http://schemas.microsoft.com/office/powerpoint/2010/main" val="345059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38AF-89B5-BA28-73B2-F69EFBEBDE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E2D1208-17DB-637B-56C3-7A16939B7F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6CE00DF-997B-CD61-E15F-DD0CF08B09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62114-9898-CA10-7549-53F16C44EF50}"/>
              </a:ext>
            </a:extLst>
          </p:cNvPr>
          <p:cNvSpPr>
            <a:spLocks noGrp="1"/>
          </p:cNvSpPr>
          <p:nvPr>
            <p:ph type="dt" sz="half" idx="10"/>
          </p:nvPr>
        </p:nvSpPr>
        <p:spPr/>
        <p:txBody>
          <a:bodyPr/>
          <a:lstStyle/>
          <a:p>
            <a:fld id="{0109B5BD-9804-488A-8532-B4FD1EC458ED}" type="datetimeFigureOut">
              <a:rPr lang="en-GB" smtClean="0"/>
              <a:t>14/03/2023</a:t>
            </a:fld>
            <a:endParaRPr lang="en-GB"/>
          </a:p>
        </p:txBody>
      </p:sp>
      <p:sp>
        <p:nvSpPr>
          <p:cNvPr id="6" name="Footer Placeholder 5">
            <a:extLst>
              <a:ext uri="{FF2B5EF4-FFF2-40B4-BE49-F238E27FC236}">
                <a16:creationId xmlns:a16="http://schemas.microsoft.com/office/drawing/2014/main" id="{3457C326-661E-ED9B-9DFF-90C612ADF0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90689B-9A52-5947-B457-B6FD8A31981E}"/>
              </a:ext>
            </a:extLst>
          </p:cNvPr>
          <p:cNvSpPr>
            <a:spLocks noGrp="1"/>
          </p:cNvSpPr>
          <p:nvPr>
            <p:ph type="sldNum" sz="quarter" idx="12"/>
          </p:nvPr>
        </p:nvSpPr>
        <p:spPr/>
        <p:txBody>
          <a:bodyPr/>
          <a:lstStyle/>
          <a:p>
            <a:fld id="{486A2B08-2E12-4621-86C1-CF65A352036E}" type="slidenum">
              <a:rPr lang="en-GB" smtClean="0"/>
              <a:t>‹#›</a:t>
            </a:fld>
            <a:endParaRPr lang="en-GB"/>
          </a:p>
        </p:txBody>
      </p:sp>
    </p:spTree>
    <p:extLst>
      <p:ext uri="{BB962C8B-B14F-4D97-AF65-F5344CB8AC3E}">
        <p14:creationId xmlns:p14="http://schemas.microsoft.com/office/powerpoint/2010/main" val="3471634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559DC-3293-7844-4D3E-6215C0D899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43F9928-547E-20BD-43C9-FA325BE462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3250F8-63FB-713F-0409-449C9400D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09B5BD-9804-488A-8532-B4FD1EC458ED}" type="datetimeFigureOut">
              <a:rPr lang="en-GB" smtClean="0"/>
              <a:t>14/03/2023</a:t>
            </a:fld>
            <a:endParaRPr lang="en-GB"/>
          </a:p>
        </p:txBody>
      </p:sp>
      <p:sp>
        <p:nvSpPr>
          <p:cNvPr id="5" name="Footer Placeholder 4">
            <a:extLst>
              <a:ext uri="{FF2B5EF4-FFF2-40B4-BE49-F238E27FC236}">
                <a16:creationId xmlns:a16="http://schemas.microsoft.com/office/drawing/2014/main" id="{59BAEC1C-D6D0-FEBE-0169-28BE8891B2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B16692E-23A2-2388-1C0A-5E30EDF287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A2B08-2E12-4621-86C1-CF65A352036E}" type="slidenum">
              <a:rPr lang="en-GB" smtClean="0"/>
              <a:t>‹#›</a:t>
            </a:fld>
            <a:endParaRPr lang="en-GB"/>
          </a:p>
        </p:txBody>
      </p:sp>
    </p:spTree>
    <p:extLst>
      <p:ext uri="{BB962C8B-B14F-4D97-AF65-F5344CB8AC3E}">
        <p14:creationId xmlns:p14="http://schemas.microsoft.com/office/powerpoint/2010/main" val="2873008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uCA8Q3nwaz4" TargetMode="External"/><Relationship Id="rId2" Type="http://schemas.openxmlformats.org/officeDocument/2006/relationships/hyperlink" Target="https://www.youtube.com/watch?v=AmGSEH7QcDg" TargetMode="External"/><Relationship Id="rId1" Type="http://schemas.openxmlformats.org/officeDocument/2006/relationships/slideLayout" Target="../slideLayouts/slideLayout2.xml"/><Relationship Id="rId5" Type="http://schemas.openxmlformats.org/officeDocument/2006/relationships/hyperlink" Target="https://www.youtube.com/watch?v=vcwxWWRPwLA" TargetMode="External"/><Relationship Id="rId4" Type="http://schemas.openxmlformats.org/officeDocument/2006/relationships/hyperlink" Target="https://www.bestcolleges.com/bootcamps/guides/how-to-learn-un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D207DA1F-BD2B-2BC5-723E-C4FB3DB5001A}"/>
              </a:ext>
            </a:extLst>
          </p:cNvPr>
          <p:cNvSpPr>
            <a:spLocks noGrp="1"/>
          </p:cNvSpPr>
          <p:nvPr>
            <p:ph type="subTitle" idx="1"/>
          </p:nvPr>
        </p:nvSpPr>
        <p:spPr>
          <a:xfrm>
            <a:off x="1139635" y="2546161"/>
            <a:ext cx="3360994" cy="2985929"/>
          </a:xfrm>
        </p:spPr>
        <p:txBody>
          <a:bodyPr vert="horz" lIns="91440" tIns="45720" rIns="91440" bIns="45720" rtlCol="0" anchor="t">
            <a:normAutofit/>
          </a:bodyPr>
          <a:lstStyle/>
          <a:p>
            <a:pPr marL="228600" marR="0" algn="l">
              <a:spcBef>
                <a:spcPts val="0"/>
              </a:spcBef>
              <a:spcAft>
                <a:spcPts val="800"/>
              </a:spcAft>
            </a:pPr>
            <a:r>
              <a:rPr lang="en-US" sz="2000" b="1" dirty="0">
                <a:solidFill>
                  <a:srgbClr val="FEFFFF"/>
                </a:solidFill>
                <a:effectLst/>
              </a:rPr>
              <a:t>ΕΡΓΑΣΙΑ ΤΕΧΝΟΛΟΓΙΕΣ ΑΝΑΠΥΤΞΗΣ ΗΛΕΚΤΡΟΝΙΚΩΝ ΠΑΙΧΝΙΔΙΩΝ </a:t>
            </a:r>
            <a:br>
              <a:rPr lang="en-US" sz="2000" b="1" dirty="0">
                <a:solidFill>
                  <a:srgbClr val="FEFFFF"/>
                </a:solidFill>
                <a:effectLst/>
              </a:rPr>
            </a:br>
            <a:br>
              <a:rPr lang="en-US" sz="2000" b="1" dirty="0">
                <a:solidFill>
                  <a:srgbClr val="FEFFFF"/>
                </a:solidFill>
                <a:effectLst/>
              </a:rPr>
            </a:br>
            <a:r>
              <a:rPr lang="en-US" sz="2000" b="1" dirty="0">
                <a:solidFill>
                  <a:srgbClr val="FEFFFF"/>
                </a:solidFill>
                <a:effectLst/>
              </a:rPr>
              <a:t>ΜΈΛΗ:</a:t>
            </a:r>
            <a:endParaRPr lang="en-US" sz="2000" dirty="0">
              <a:solidFill>
                <a:srgbClr val="FEFFFF"/>
              </a:solidFill>
              <a:effectLst/>
            </a:endParaRPr>
          </a:p>
          <a:p>
            <a:pPr marL="342900" marR="0" lvl="0" indent="-228600" algn="l">
              <a:spcBef>
                <a:spcPts val="0"/>
              </a:spcBef>
              <a:spcAft>
                <a:spcPts val="15"/>
              </a:spcAft>
              <a:buFont typeface="Arial" panose="020B0604020202020204" pitchFamily="34" charset="0"/>
              <a:buChar char="•"/>
            </a:pPr>
            <a:r>
              <a:rPr lang="en-US" sz="2000" dirty="0">
                <a:solidFill>
                  <a:srgbClr val="FEFFFF"/>
                </a:solidFill>
                <a:effectLst/>
              </a:rPr>
              <a:t>ΙΩΑΝΝΗΣ ΙΑΣΩΝ ΜΠΟΪΔΑΝΗΣ – Π19217</a:t>
            </a:r>
          </a:p>
          <a:p>
            <a:pPr marL="342900" marR="0" lvl="0" indent="-228600" algn="l">
              <a:spcBef>
                <a:spcPts val="0"/>
              </a:spcBef>
              <a:spcAft>
                <a:spcPts val="15"/>
              </a:spcAft>
              <a:buFont typeface="Arial" panose="020B0604020202020204" pitchFamily="34" charset="0"/>
              <a:buChar char="•"/>
            </a:pPr>
            <a:r>
              <a:rPr lang="en-US" sz="2000" dirty="0">
                <a:solidFill>
                  <a:srgbClr val="FEFFFF"/>
                </a:solidFill>
                <a:effectLst/>
              </a:rPr>
              <a:t>ΙΩΑΝΝΗΣ ΣΤΑΘΟΠΟΥΛΟΣ – Π19240</a:t>
            </a:r>
          </a:p>
          <a:p>
            <a:pPr indent="-228600" algn="l">
              <a:buFont typeface="Arial" panose="020B0604020202020204" pitchFamily="34" charset="0"/>
              <a:buChar char="•"/>
            </a:pPr>
            <a:endParaRPr lang="en-US" sz="2000" dirty="0">
              <a:solidFill>
                <a:srgbClr val="FEFFFF"/>
              </a:solidFill>
            </a:endParaRPr>
          </a:p>
        </p:txBody>
      </p:sp>
      <p:grpSp>
        <p:nvGrpSpPr>
          <p:cNvPr id="4" name="Group 3">
            <a:extLst>
              <a:ext uri="{FF2B5EF4-FFF2-40B4-BE49-F238E27FC236}">
                <a16:creationId xmlns:a16="http://schemas.microsoft.com/office/drawing/2014/main" id="{4F6BFE83-9665-BAA6-6770-0517F7E5E4A9}"/>
              </a:ext>
            </a:extLst>
          </p:cNvPr>
          <p:cNvGrpSpPr/>
          <p:nvPr/>
        </p:nvGrpSpPr>
        <p:grpSpPr>
          <a:xfrm>
            <a:off x="4998268" y="1774299"/>
            <a:ext cx="6539113" cy="2989979"/>
            <a:chOff x="0" y="0"/>
            <a:chExt cx="6732983" cy="3079242"/>
          </a:xfrm>
        </p:grpSpPr>
        <p:sp>
          <p:nvSpPr>
            <p:cNvPr id="5" name="Rectangle 4">
              <a:extLst>
                <a:ext uri="{FF2B5EF4-FFF2-40B4-BE49-F238E27FC236}">
                  <a16:creationId xmlns:a16="http://schemas.microsoft.com/office/drawing/2014/main" id="{F4689570-A2BB-9592-AE43-130D6CD76E5C}"/>
                </a:ext>
              </a:extLst>
            </p:cNvPr>
            <p:cNvSpPr/>
            <p:nvPr/>
          </p:nvSpPr>
          <p:spPr>
            <a:xfrm>
              <a:off x="5839333" y="1947037"/>
              <a:ext cx="45808" cy="206453"/>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130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Picture 5">
              <a:extLst>
                <a:ext uri="{FF2B5EF4-FFF2-40B4-BE49-F238E27FC236}">
                  <a16:creationId xmlns:a16="http://schemas.microsoft.com/office/drawing/2014/main" id="{4B91439E-A67B-B853-067D-178EF0997F49}"/>
                </a:ext>
              </a:extLst>
            </p:cNvPr>
            <p:cNvPicPr/>
            <p:nvPr/>
          </p:nvPicPr>
          <p:blipFill>
            <a:blip r:embed="rId2"/>
            <a:stretch>
              <a:fillRect/>
            </a:stretch>
          </p:blipFill>
          <p:spPr>
            <a:xfrm>
              <a:off x="0" y="2124456"/>
              <a:ext cx="307848" cy="356616"/>
            </a:xfrm>
            <a:prstGeom prst="rect">
              <a:avLst/>
            </a:prstGeom>
          </p:spPr>
        </p:pic>
        <p:sp>
          <p:nvSpPr>
            <p:cNvPr id="7" name="Rectangle 6">
              <a:extLst>
                <a:ext uri="{FF2B5EF4-FFF2-40B4-BE49-F238E27FC236}">
                  <a16:creationId xmlns:a16="http://schemas.microsoft.com/office/drawing/2014/main" id="{EEC5CF4A-F530-463C-29E9-7DC9CF3C0B93}"/>
                </a:ext>
              </a:extLst>
            </p:cNvPr>
            <p:cNvSpPr/>
            <p:nvPr/>
          </p:nvSpPr>
          <p:spPr>
            <a:xfrm>
              <a:off x="103937" y="2188591"/>
              <a:ext cx="56314" cy="226002"/>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1300" b="1">
                  <a:effectLst/>
                  <a:latin typeface="Arial" panose="020B0604020202020204" pitchFamily="34" charset="0"/>
                  <a:ea typeface="Arial" panose="020B0604020202020204" pitchFamily="34" charset="0"/>
                  <a:cs typeface="Times New Roman" panose="02020603050405020304" pitchFamily="18" charset="0"/>
                </a:rPr>
                <a:t> </a:t>
              </a:r>
              <a:endParaRPr lang="en-GB" sz="13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24F311D7-FDC3-EC0D-4F4B-6CB5AFA09EF8}"/>
                </a:ext>
              </a:extLst>
            </p:cNvPr>
            <p:cNvPicPr/>
            <p:nvPr/>
          </p:nvPicPr>
          <p:blipFill>
            <a:blip r:embed="rId3"/>
            <a:stretch>
              <a:fillRect/>
            </a:stretch>
          </p:blipFill>
          <p:spPr>
            <a:xfrm>
              <a:off x="158496" y="2328685"/>
              <a:ext cx="6328410" cy="460997"/>
            </a:xfrm>
            <a:prstGeom prst="rect">
              <a:avLst/>
            </a:prstGeom>
          </p:spPr>
        </p:pic>
        <p:sp>
          <p:nvSpPr>
            <p:cNvPr id="9" name="Rectangle 8">
              <a:extLst>
                <a:ext uri="{FF2B5EF4-FFF2-40B4-BE49-F238E27FC236}">
                  <a16:creationId xmlns:a16="http://schemas.microsoft.com/office/drawing/2014/main" id="{9CD596B5-5140-0EF9-D939-BB85BB869F45}"/>
                </a:ext>
              </a:extLst>
            </p:cNvPr>
            <p:cNvSpPr/>
            <p:nvPr/>
          </p:nvSpPr>
          <p:spPr>
            <a:xfrm>
              <a:off x="1049147" y="2443014"/>
              <a:ext cx="4775672" cy="255295"/>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16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0" name="Rectangle 9">
              <a:extLst>
                <a:ext uri="{FF2B5EF4-FFF2-40B4-BE49-F238E27FC236}">
                  <a16:creationId xmlns:a16="http://schemas.microsoft.com/office/drawing/2014/main" id="{AB7003E8-5357-28EB-F3E3-AD7C8A088C60}"/>
                </a:ext>
              </a:extLst>
            </p:cNvPr>
            <p:cNvSpPr/>
            <p:nvPr/>
          </p:nvSpPr>
          <p:spPr>
            <a:xfrm>
              <a:off x="4643882" y="2406873"/>
              <a:ext cx="75461" cy="302842"/>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1600" b="1">
                  <a:solidFill>
                    <a:srgbClr val="002060"/>
                  </a:solidFill>
                  <a:effectLst/>
                  <a:latin typeface="Arial" panose="020B0604020202020204" pitchFamily="34" charset="0"/>
                  <a:ea typeface="Arial" panose="020B0604020202020204" pitchFamily="34" charset="0"/>
                  <a:cs typeface="Times New Roman" panose="02020603050405020304" pitchFamily="18" charset="0"/>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B1546FF5-9E35-C827-CA11-98A4333AA23B}"/>
                </a:ext>
              </a:extLst>
            </p:cNvPr>
            <p:cNvSpPr/>
            <p:nvPr/>
          </p:nvSpPr>
          <p:spPr>
            <a:xfrm>
              <a:off x="4702175" y="2443014"/>
              <a:ext cx="2030808" cy="255295"/>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16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Rectangle 11">
              <a:extLst>
                <a:ext uri="{FF2B5EF4-FFF2-40B4-BE49-F238E27FC236}">
                  <a16:creationId xmlns:a16="http://schemas.microsoft.com/office/drawing/2014/main" id="{DE0CE434-5A14-A37F-66C6-8266E0167B99}"/>
                </a:ext>
              </a:extLst>
            </p:cNvPr>
            <p:cNvSpPr/>
            <p:nvPr/>
          </p:nvSpPr>
          <p:spPr>
            <a:xfrm>
              <a:off x="6226429" y="2406873"/>
              <a:ext cx="75461" cy="302842"/>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160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13" name="Picture 12">
              <a:extLst>
                <a:ext uri="{FF2B5EF4-FFF2-40B4-BE49-F238E27FC236}">
                  <a16:creationId xmlns:a16="http://schemas.microsoft.com/office/drawing/2014/main" id="{2F2D64A0-D83C-1393-38DC-B85287BE3DDF}"/>
                </a:ext>
              </a:extLst>
            </p:cNvPr>
            <p:cNvPicPr/>
            <p:nvPr/>
          </p:nvPicPr>
          <p:blipFill>
            <a:blip r:embed="rId4"/>
            <a:stretch>
              <a:fillRect/>
            </a:stretch>
          </p:blipFill>
          <p:spPr>
            <a:xfrm>
              <a:off x="1889760" y="2618245"/>
              <a:ext cx="2862834" cy="460997"/>
            </a:xfrm>
            <a:prstGeom prst="rect">
              <a:avLst/>
            </a:prstGeom>
          </p:spPr>
        </p:pic>
        <p:sp>
          <p:nvSpPr>
            <p:cNvPr id="14" name="Rectangle 13">
              <a:extLst>
                <a:ext uri="{FF2B5EF4-FFF2-40B4-BE49-F238E27FC236}">
                  <a16:creationId xmlns:a16="http://schemas.microsoft.com/office/drawing/2014/main" id="{6B61DE14-DED1-16DE-84CF-B5298F47888D}"/>
                </a:ext>
              </a:extLst>
            </p:cNvPr>
            <p:cNvSpPr/>
            <p:nvPr/>
          </p:nvSpPr>
          <p:spPr>
            <a:xfrm>
              <a:off x="2024761" y="2732955"/>
              <a:ext cx="3278572" cy="255295"/>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16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5" name="Rectangle 14">
              <a:extLst>
                <a:ext uri="{FF2B5EF4-FFF2-40B4-BE49-F238E27FC236}">
                  <a16:creationId xmlns:a16="http://schemas.microsoft.com/office/drawing/2014/main" id="{95DE7F7E-2C25-8EFD-3405-970E10C57743}"/>
                </a:ext>
              </a:extLst>
            </p:cNvPr>
            <p:cNvSpPr/>
            <p:nvPr/>
          </p:nvSpPr>
          <p:spPr>
            <a:xfrm>
              <a:off x="4491482" y="2696814"/>
              <a:ext cx="75461" cy="302843"/>
            </a:xfrm>
            <a:prstGeom prst="rect">
              <a:avLst/>
            </a:prstGeom>
            <a:ln>
              <a:noFill/>
            </a:ln>
          </p:spPr>
          <p:txBody>
            <a:bodyPr vert="horz" lIns="0" tIns="0" rIns="0" bIns="0" rtlCol="0">
              <a:normAutofit/>
            </a:bodyPr>
            <a:lstStyle/>
            <a:p>
              <a:pPr marL="0" marR="0">
                <a:lnSpc>
                  <a:spcPct val="97000"/>
                </a:lnSpc>
                <a:spcBef>
                  <a:spcPts val="0"/>
                </a:spcBef>
                <a:spcAft>
                  <a:spcPts val="800"/>
                </a:spcAft>
              </a:pPr>
              <a:r>
                <a:rPr lang="en-GB" sz="1600" b="1">
                  <a:solidFill>
                    <a:srgbClr val="002060"/>
                  </a:solidFill>
                  <a:effectLst/>
                  <a:latin typeface="Arial" panose="020B0604020202020204" pitchFamily="34" charset="0"/>
                  <a:ea typeface="Arial" panose="020B0604020202020204" pitchFamily="34" charset="0"/>
                  <a:cs typeface="Times New Roman" panose="02020603050405020304" pitchFamily="18" charset="0"/>
                </a:rPr>
                <a:t> </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97727FF5-C339-4D35-9FC2-B4BC41999ECD}"/>
                </a:ext>
              </a:extLst>
            </p:cNvPr>
            <p:cNvPicPr/>
            <p:nvPr/>
          </p:nvPicPr>
          <p:blipFill>
            <a:blip r:embed="rId5"/>
            <a:stretch>
              <a:fillRect/>
            </a:stretch>
          </p:blipFill>
          <p:spPr>
            <a:xfrm>
              <a:off x="103632" y="0"/>
              <a:ext cx="5731510" cy="2052956"/>
            </a:xfrm>
            <a:prstGeom prst="rect">
              <a:avLst/>
            </a:prstGeom>
          </p:spPr>
        </p:pic>
      </p:grpSp>
    </p:spTree>
    <p:extLst>
      <p:ext uri="{BB962C8B-B14F-4D97-AF65-F5344CB8AC3E}">
        <p14:creationId xmlns:p14="http://schemas.microsoft.com/office/powerpoint/2010/main" val="1427158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88854-8B03-25C0-E01B-CF3653A436EC}"/>
              </a:ext>
            </a:extLst>
          </p:cNvPr>
          <p:cNvSpPr>
            <a:spLocks noGrp="1"/>
          </p:cNvSpPr>
          <p:nvPr>
            <p:ph type="title"/>
          </p:nvPr>
        </p:nvSpPr>
        <p:spPr>
          <a:xfrm>
            <a:off x="466722" y="586855"/>
            <a:ext cx="3201366" cy="3387497"/>
          </a:xfrm>
        </p:spPr>
        <p:txBody>
          <a:bodyPr anchor="b">
            <a:normAutofit/>
          </a:bodyPr>
          <a:lstStyle/>
          <a:p>
            <a:pPr algn="r"/>
            <a:r>
              <a:rPr lang="el-GR" sz="4000" dirty="0">
                <a:solidFill>
                  <a:srgbClr val="FFFFFF"/>
                </a:solidFill>
              </a:rPr>
              <a:t>Απάντηση στα κριτήρια (1/</a:t>
            </a:r>
            <a:r>
              <a:rPr lang="en-US" sz="4000" dirty="0">
                <a:solidFill>
                  <a:srgbClr val="FFFFFF"/>
                </a:solidFill>
              </a:rPr>
              <a:t>3</a:t>
            </a:r>
            <a:r>
              <a:rPr lang="el-GR" sz="4000" dirty="0">
                <a:solidFill>
                  <a:srgbClr val="FFFFFF"/>
                </a:solidFill>
              </a:rPr>
              <a:t>)</a:t>
            </a:r>
            <a:endParaRPr lang="en-GB" sz="4000" dirty="0">
              <a:solidFill>
                <a:srgbClr val="FFFFFF"/>
              </a:solidFill>
            </a:endParaRPr>
          </a:p>
        </p:txBody>
      </p:sp>
      <p:sp>
        <p:nvSpPr>
          <p:cNvPr id="3" name="Content Placeholder 2">
            <a:extLst>
              <a:ext uri="{FF2B5EF4-FFF2-40B4-BE49-F238E27FC236}">
                <a16:creationId xmlns:a16="http://schemas.microsoft.com/office/drawing/2014/main" id="{87889443-4727-0FB3-87F2-51196897BCFF}"/>
              </a:ext>
            </a:extLst>
          </p:cNvPr>
          <p:cNvSpPr>
            <a:spLocks noGrp="1"/>
          </p:cNvSpPr>
          <p:nvPr>
            <p:ph idx="1"/>
          </p:nvPr>
        </p:nvSpPr>
        <p:spPr>
          <a:xfrm>
            <a:off x="4810259" y="649480"/>
            <a:ext cx="6555347" cy="5546047"/>
          </a:xfrm>
        </p:spPr>
        <p:txBody>
          <a:bodyPr anchor="ctr">
            <a:normAutofit/>
          </a:bodyPr>
          <a:lstStyle/>
          <a:p>
            <a:r>
              <a:rPr lang="el-GR" sz="1800" b="1" dirty="0">
                <a:effectLst/>
                <a:latin typeface="Calibri" panose="020F0502020204030204" pitchFamily="34" charset="0"/>
                <a:ea typeface="Calibri" panose="020F0502020204030204" pitchFamily="34" charset="0"/>
                <a:cs typeface="Times New Roman" panose="02020603050405020304" pitchFamily="18" charset="0"/>
              </a:rPr>
              <a:t>Αληθοφάνεια: </a:t>
            </a:r>
            <a:r>
              <a:rPr lang="el-GR" sz="1800" dirty="0">
                <a:effectLst/>
                <a:latin typeface="Calibri" panose="020F0502020204030204" pitchFamily="34" charset="0"/>
                <a:ea typeface="Calibri" panose="020F0502020204030204" pitchFamily="34" charset="0"/>
                <a:cs typeface="Times New Roman" panose="02020603050405020304" pitchFamily="18" charset="0"/>
              </a:rPr>
              <a:t>Ρεαλιστικοί φυσικοί νόμοι. Τα αντικείμενα στον χώρο, εκτός από τα χρώματα, έχουν τις αντίστοιχες αναλογίες όπως στον πραγματικό κόσμο. Αυτό διαπιστώνεται στα χρώματα τις χλωρίδας, αλλά και από το μέγεθος των δέντρων – φυτών. Η τοποθεσία κάθε στοιχείου είναι επιλεγμένη, έτσι ώστε να βρίσκεται σε αρμονία με το περιβάλλον.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l-GR" sz="1800" b="1" dirty="0">
                <a:effectLst/>
                <a:latin typeface="Calibri" panose="020F0502020204030204" pitchFamily="34" charset="0"/>
                <a:ea typeface="Calibri" panose="020F0502020204030204" pitchFamily="34" charset="0"/>
                <a:cs typeface="Times New Roman" panose="02020603050405020304" pitchFamily="18" charset="0"/>
              </a:rPr>
              <a:t>Περιεχόμενο: </a:t>
            </a:r>
            <a:r>
              <a:rPr lang="el-GR" sz="1800" dirty="0">
                <a:effectLst/>
                <a:latin typeface="Calibri" panose="020F0502020204030204" pitchFamily="34" charset="0"/>
                <a:ea typeface="Calibri" panose="020F0502020204030204" pitchFamily="34" charset="0"/>
                <a:cs typeface="Times New Roman" panose="02020603050405020304" pitchFamily="18" charset="0"/>
              </a:rPr>
              <a:t>Το περιεχόμενο μέσα στον χώρο είναι πλούσιο. Επίσης, ο παίκτης έχει την δυνατότητα πληθώρα επιθέσεων τόσο εξ αποστάσεως όσο και εξ επαφής.</a:t>
            </a:r>
            <a:br>
              <a:rPr lang="el-GR" sz="1800" dirty="0">
                <a:effectLst/>
                <a:latin typeface="Calibri" panose="020F0502020204030204" pitchFamily="34" charset="0"/>
                <a:ea typeface="Calibri" panose="020F0502020204030204" pitchFamily="34" charset="0"/>
                <a:cs typeface="Times New Roman" panose="02020603050405020304" pitchFamily="18" charset="0"/>
              </a:rPr>
            </a:b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p>
            <a:r>
              <a:rPr lang="el-GR" sz="1800" b="1" dirty="0">
                <a:effectLst/>
                <a:latin typeface="Calibri" panose="020F0502020204030204" pitchFamily="34" charset="0"/>
                <a:ea typeface="Calibri" panose="020F0502020204030204" pitchFamily="34" charset="0"/>
                <a:cs typeface="Times New Roman" panose="02020603050405020304" pitchFamily="18" charset="0"/>
              </a:rPr>
              <a:t>Πληρότητα: </a:t>
            </a:r>
            <a:r>
              <a:rPr lang="el-GR" sz="1800" dirty="0">
                <a:effectLst/>
                <a:latin typeface="Calibri" panose="020F0502020204030204" pitchFamily="34" charset="0"/>
                <a:ea typeface="Calibri" panose="020F0502020204030204" pitchFamily="34" charset="0"/>
                <a:cs typeface="Times New Roman" panose="02020603050405020304" pitchFamily="18" charset="0"/>
              </a:rPr>
              <a:t>Όσον αφορά την πληρότητα, βλέπουμε ότι δημιουργούνται σκιές από τα αντικείμενα στον χώρο (δέντρα, κάγκελα, τοίχοι </a:t>
            </a:r>
            <a:r>
              <a:rPr lang="el-GR" sz="1800" dirty="0" err="1">
                <a:effectLst/>
                <a:latin typeface="Calibri" panose="020F0502020204030204" pitchFamily="34" charset="0"/>
                <a:ea typeface="Calibri" panose="020F0502020204030204" pitchFamily="34" charset="0"/>
                <a:cs typeface="Times New Roman" panose="02020603050405020304" pitchFamily="18" charset="0"/>
              </a:rPr>
              <a:t>κ.α</a:t>
            </a:r>
            <a:r>
              <a:rPr lang="el-GR" sz="1800" dirty="0">
                <a:effectLst/>
                <a:latin typeface="Calibri" panose="020F0502020204030204" pitchFamily="34" charset="0"/>
                <a:ea typeface="Calibri" panose="020F0502020204030204" pitchFamily="34" charset="0"/>
                <a:cs typeface="Times New Roman" panose="02020603050405020304" pitchFamily="18" charset="0"/>
              </a:rPr>
              <a:t>). Ακόμα, ο χαρακτήρας δεν μπορεί να διαπερνά τοίχους, δέντρα και άλλα αντικείμενα εφόσον δεν είναι φάντασμα.</a:t>
            </a:r>
            <a:endParaRPr lang="en-GB" sz="2000" dirty="0"/>
          </a:p>
        </p:txBody>
      </p:sp>
    </p:spTree>
    <p:extLst>
      <p:ext uri="{BB962C8B-B14F-4D97-AF65-F5344CB8AC3E}">
        <p14:creationId xmlns:p14="http://schemas.microsoft.com/office/powerpoint/2010/main" val="1459627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88854-8B03-25C0-E01B-CF3653A436EC}"/>
              </a:ext>
            </a:extLst>
          </p:cNvPr>
          <p:cNvSpPr>
            <a:spLocks noGrp="1"/>
          </p:cNvSpPr>
          <p:nvPr>
            <p:ph type="title"/>
          </p:nvPr>
        </p:nvSpPr>
        <p:spPr>
          <a:xfrm>
            <a:off x="466722" y="586855"/>
            <a:ext cx="3201366" cy="3387497"/>
          </a:xfrm>
        </p:spPr>
        <p:txBody>
          <a:bodyPr anchor="b">
            <a:normAutofit/>
          </a:bodyPr>
          <a:lstStyle/>
          <a:p>
            <a:pPr algn="r"/>
            <a:r>
              <a:rPr lang="el-GR" sz="4000" dirty="0">
                <a:solidFill>
                  <a:srgbClr val="FFFFFF"/>
                </a:solidFill>
              </a:rPr>
              <a:t>Απάντηση στα κριτήρια (</a:t>
            </a:r>
            <a:r>
              <a:rPr lang="en-US" sz="4000" dirty="0">
                <a:solidFill>
                  <a:srgbClr val="FFFFFF"/>
                </a:solidFill>
              </a:rPr>
              <a:t>2</a:t>
            </a:r>
            <a:r>
              <a:rPr lang="el-GR" sz="4000" dirty="0">
                <a:solidFill>
                  <a:srgbClr val="FFFFFF"/>
                </a:solidFill>
              </a:rPr>
              <a:t>/</a:t>
            </a:r>
            <a:r>
              <a:rPr lang="en-US" sz="4000" dirty="0">
                <a:solidFill>
                  <a:srgbClr val="FFFFFF"/>
                </a:solidFill>
              </a:rPr>
              <a:t>3</a:t>
            </a:r>
            <a:r>
              <a:rPr lang="el-GR" sz="4000" dirty="0">
                <a:solidFill>
                  <a:srgbClr val="FFFFFF"/>
                </a:solidFill>
              </a:rPr>
              <a:t>)</a:t>
            </a:r>
            <a:endParaRPr lang="en-GB" sz="4000" dirty="0">
              <a:solidFill>
                <a:srgbClr val="FFFFFF"/>
              </a:solidFill>
            </a:endParaRPr>
          </a:p>
        </p:txBody>
      </p:sp>
      <p:sp>
        <p:nvSpPr>
          <p:cNvPr id="3" name="Content Placeholder 2">
            <a:extLst>
              <a:ext uri="{FF2B5EF4-FFF2-40B4-BE49-F238E27FC236}">
                <a16:creationId xmlns:a16="http://schemas.microsoft.com/office/drawing/2014/main" id="{87889443-4727-0FB3-87F2-51196897BCFF}"/>
              </a:ext>
            </a:extLst>
          </p:cNvPr>
          <p:cNvSpPr>
            <a:spLocks noGrp="1"/>
          </p:cNvSpPr>
          <p:nvPr>
            <p:ph idx="1"/>
          </p:nvPr>
        </p:nvSpPr>
        <p:spPr>
          <a:xfrm>
            <a:off x="4810259" y="649480"/>
            <a:ext cx="6555347" cy="5546047"/>
          </a:xfrm>
        </p:spPr>
        <p:txBody>
          <a:bodyPr anchor="ctr">
            <a:normAutofit/>
          </a:bodyPr>
          <a:lstStyle/>
          <a:p>
            <a:pPr>
              <a:lnSpc>
                <a:spcPct val="107000"/>
              </a:lnSpc>
              <a:spcBef>
                <a:spcPts val="0"/>
              </a:spcBef>
            </a:pPr>
            <a:r>
              <a:rPr lang="el-GR" sz="1800" b="1" dirty="0">
                <a:effectLst/>
                <a:latin typeface="Calibri" panose="020F0502020204030204" pitchFamily="34" charset="0"/>
                <a:ea typeface="Calibri" panose="020F0502020204030204" pitchFamily="34" charset="0"/>
                <a:cs typeface="Times New Roman" panose="02020603050405020304" pitchFamily="18" charset="0"/>
              </a:rPr>
              <a:t>Σχεδιασμός: </a:t>
            </a:r>
            <a:r>
              <a:rPr lang="el-GR" sz="1800" dirty="0">
                <a:effectLst/>
                <a:latin typeface="Calibri" panose="020F0502020204030204" pitchFamily="34" charset="0"/>
                <a:ea typeface="Calibri" panose="020F0502020204030204" pitchFamily="34" charset="0"/>
                <a:cs typeface="Times New Roman" panose="02020603050405020304" pitchFamily="18" charset="0"/>
              </a:rPr>
              <a:t>Ακριβές και λεπτομερές με στοιχεία όπως δέντρα, τοίχοι, σε ορισμένα σημεία υπάρχουν αιχμηρά κάγκελα, σκιές από τα δέντρα και τα εμπόδια.</a:t>
            </a:r>
            <a:br>
              <a:rPr lang="el-GR" sz="1800" b="1"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l-GR" sz="1800" b="1" dirty="0">
                <a:effectLst/>
                <a:latin typeface="Calibri" panose="020F0502020204030204" pitchFamily="34" charset="0"/>
                <a:ea typeface="Calibri" panose="020F0502020204030204" pitchFamily="34" charset="0"/>
                <a:cs typeface="Times New Roman" panose="02020603050405020304" pitchFamily="18" charset="0"/>
              </a:rPr>
              <a:t>Αισθητική: </a:t>
            </a:r>
            <a:r>
              <a:rPr lang="el-GR" sz="1800" dirty="0">
                <a:effectLst/>
                <a:latin typeface="Calibri" panose="020F0502020204030204" pitchFamily="34" charset="0"/>
                <a:ea typeface="Calibri" panose="020F0502020204030204" pitchFamily="34" charset="0"/>
                <a:cs typeface="Times New Roman" panose="02020603050405020304" pitchFamily="18" charset="0"/>
              </a:rPr>
              <a:t>Ευπαρουσίαστος χώρος  χωρίς καμία  ακρότητα ή υπερβολές. Ο χώρος περιέχει σημαντικές λεπτομέρειες, όπως τα μονοπάτια και τα τείχη τα οποία κεντρίζουν το ενδιαφέρον του χρήστη  και τον παρακινούν να προχωρήσει και να εξερευνήσει τον χώρο παίζοντας το παιχνίδι.</a:t>
            </a:r>
            <a:br>
              <a:rPr lang="el-GR" sz="1800" b="1"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l-GR" sz="1800" b="1" dirty="0">
                <a:effectLst/>
                <a:latin typeface="Calibri" panose="020F0502020204030204" pitchFamily="34" charset="0"/>
                <a:ea typeface="Calibri" panose="020F0502020204030204" pitchFamily="34" charset="0"/>
                <a:cs typeface="Times New Roman" panose="02020603050405020304" pitchFamily="18" charset="0"/>
              </a:rPr>
              <a:t>Πρωτοτυπία: </a:t>
            </a:r>
            <a:r>
              <a:rPr lang="el-GR" sz="1800" dirty="0">
                <a:effectLst/>
                <a:latin typeface="Calibri" panose="020F0502020204030204" pitchFamily="34" charset="0"/>
                <a:ea typeface="Calibri" panose="020F0502020204030204" pitchFamily="34" charset="0"/>
                <a:cs typeface="Times New Roman" panose="02020603050405020304" pitchFamily="18" charset="0"/>
              </a:rPr>
              <a:t>Σαν πρωτοτυπία φτιάξαμε το σπαθί να βγαίνει και να μπαίνει στην θήκη του ιππότη με 2 πλήκτρα. </a:t>
            </a:r>
            <a:endParaRPr lang="en-GB" sz="2000" dirty="0"/>
          </a:p>
        </p:txBody>
      </p:sp>
    </p:spTree>
    <p:extLst>
      <p:ext uri="{BB962C8B-B14F-4D97-AF65-F5344CB8AC3E}">
        <p14:creationId xmlns:p14="http://schemas.microsoft.com/office/powerpoint/2010/main" val="3080765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88854-8B03-25C0-E01B-CF3653A436EC}"/>
              </a:ext>
            </a:extLst>
          </p:cNvPr>
          <p:cNvSpPr>
            <a:spLocks noGrp="1"/>
          </p:cNvSpPr>
          <p:nvPr>
            <p:ph type="title"/>
          </p:nvPr>
        </p:nvSpPr>
        <p:spPr>
          <a:xfrm>
            <a:off x="466722" y="586855"/>
            <a:ext cx="3201366" cy="3387497"/>
          </a:xfrm>
        </p:spPr>
        <p:txBody>
          <a:bodyPr anchor="b">
            <a:normAutofit/>
          </a:bodyPr>
          <a:lstStyle/>
          <a:p>
            <a:pPr algn="r"/>
            <a:r>
              <a:rPr lang="el-GR" sz="4000" dirty="0">
                <a:solidFill>
                  <a:srgbClr val="FFFFFF"/>
                </a:solidFill>
              </a:rPr>
              <a:t>Απάντηση στα κριτήρια (</a:t>
            </a:r>
            <a:r>
              <a:rPr lang="en-US" sz="4000" dirty="0">
                <a:solidFill>
                  <a:srgbClr val="FFFFFF"/>
                </a:solidFill>
              </a:rPr>
              <a:t>3</a:t>
            </a:r>
            <a:r>
              <a:rPr lang="el-GR" sz="4000" dirty="0">
                <a:solidFill>
                  <a:srgbClr val="FFFFFF"/>
                </a:solidFill>
              </a:rPr>
              <a:t>/</a:t>
            </a:r>
            <a:r>
              <a:rPr lang="en-US" sz="4000" dirty="0">
                <a:solidFill>
                  <a:srgbClr val="FFFFFF"/>
                </a:solidFill>
              </a:rPr>
              <a:t>3</a:t>
            </a:r>
            <a:r>
              <a:rPr lang="el-GR" sz="4000" dirty="0">
                <a:solidFill>
                  <a:srgbClr val="FFFFFF"/>
                </a:solidFill>
              </a:rPr>
              <a:t>)</a:t>
            </a:r>
            <a:endParaRPr lang="en-GB" sz="4000" dirty="0">
              <a:solidFill>
                <a:srgbClr val="FFFFFF"/>
              </a:solidFill>
            </a:endParaRPr>
          </a:p>
        </p:txBody>
      </p:sp>
      <p:sp>
        <p:nvSpPr>
          <p:cNvPr id="3" name="Content Placeholder 2">
            <a:extLst>
              <a:ext uri="{FF2B5EF4-FFF2-40B4-BE49-F238E27FC236}">
                <a16:creationId xmlns:a16="http://schemas.microsoft.com/office/drawing/2014/main" id="{87889443-4727-0FB3-87F2-51196897BCFF}"/>
              </a:ext>
            </a:extLst>
          </p:cNvPr>
          <p:cNvSpPr>
            <a:spLocks noGrp="1"/>
          </p:cNvSpPr>
          <p:nvPr>
            <p:ph idx="1"/>
          </p:nvPr>
        </p:nvSpPr>
        <p:spPr>
          <a:xfrm>
            <a:off x="4810259" y="649480"/>
            <a:ext cx="6555347" cy="5546047"/>
          </a:xfrm>
        </p:spPr>
        <p:txBody>
          <a:bodyPr anchor="ctr">
            <a:normAutofit/>
          </a:bodyPr>
          <a:lstStyle/>
          <a:p>
            <a:pPr>
              <a:lnSpc>
                <a:spcPct val="107000"/>
              </a:lnSpc>
              <a:spcBef>
                <a:spcPts val="0"/>
              </a:spcBef>
            </a:pPr>
            <a:r>
              <a:rPr lang="el-GR" sz="1800" b="1" dirty="0">
                <a:effectLst/>
                <a:latin typeface="Calibri" panose="020F0502020204030204" pitchFamily="34" charset="0"/>
                <a:ea typeface="Calibri" panose="020F0502020204030204" pitchFamily="34" charset="0"/>
                <a:cs typeface="Times New Roman" panose="02020603050405020304" pitchFamily="18" charset="0"/>
              </a:rPr>
              <a:t>Χρηστικότητα: </a:t>
            </a:r>
            <a:r>
              <a:rPr lang="el-GR" sz="1800" dirty="0">
                <a:effectLst/>
                <a:latin typeface="Calibri" panose="020F0502020204030204" pitchFamily="34" charset="0"/>
                <a:ea typeface="Calibri" panose="020F0502020204030204" pitchFamily="34" charset="0"/>
                <a:cs typeface="Times New Roman" panose="02020603050405020304" pitchFamily="18" charset="0"/>
              </a:rPr>
              <a:t>Ο χώρος είναι πλήρως χρηστικός, πάντα με τα δεδομένα του πραγματικού κόσμου. Ο χαρακτήρας μας περπατά, τρέχει, αναπηδά έχοντας την δυνατότητα να περιηγηθεί σε όλο τον χώρο που του επιτρέπεται. </a:t>
            </a:r>
            <a:br>
              <a:rPr lang="el-GR" sz="1800" b="1"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l-GR" sz="1800" b="1" dirty="0">
                <a:effectLst/>
                <a:latin typeface="Calibri" panose="020F0502020204030204" pitchFamily="34" charset="0"/>
                <a:ea typeface="Calibri" panose="020F0502020204030204" pitchFamily="34" charset="0"/>
                <a:cs typeface="Times New Roman" panose="02020603050405020304" pitchFamily="18" charset="0"/>
              </a:rPr>
              <a:t>Κίνηση: </a:t>
            </a:r>
            <a:r>
              <a:rPr lang="el-GR" sz="1800" dirty="0">
                <a:effectLst/>
                <a:latin typeface="Calibri" panose="020F0502020204030204" pitchFamily="34" charset="0"/>
                <a:ea typeface="Calibri" panose="020F0502020204030204" pitchFamily="34" charset="0"/>
                <a:cs typeface="Times New Roman" panose="02020603050405020304" pitchFamily="18" charset="0"/>
              </a:rPr>
              <a:t>Ρεαλιστικό </a:t>
            </a:r>
            <a:r>
              <a:rPr lang="en-US" sz="1800" dirty="0">
                <a:effectLst/>
                <a:latin typeface="Calibri" panose="020F0502020204030204" pitchFamily="34" charset="0"/>
                <a:ea typeface="Calibri" panose="020F0502020204030204" pitchFamily="34" charset="0"/>
                <a:cs typeface="Times New Roman" panose="02020603050405020304" pitchFamily="18" charset="0"/>
              </a:rPr>
              <a:t>animation</a:t>
            </a:r>
            <a:r>
              <a:rPr lang="el-GR" sz="1800" dirty="0">
                <a:effectLst/>
                <a:latin typeface="Calibri" panose="020F0502020204030204" pitchFamily="34" charset="0"/>
                <a:ea typeface="Calibri" panose="020F0502020204030204" pitchFamily="34" charset="0"/>
                <a:cs typeface="Times New Roman" panose="02020603050405020304" pitchFamily="18" charset="0"/>
              </a:rPr>
              <a:t> μεταβολής κίνησης χρήστη, αλλά και των αντιπάλων τόσο κατά την διάρκεια των επιθέσεών τους, όσο και όταν μένουν χωρίς ζωή, δηλαδή σκοτώνονται. </a:t>
            </a:r>
            <a:br>
              <a:rPr lang="el-GR" sz="1800" b="1"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l-GR" sz="1800" b="1" dirty="0">
                <a:effectLst/>
                <a:latin typeface="Calibri" panose="020F0502020204030204" pitchFamily="34" charset="0"/>
                <a:ea typeface="Calibri" panose="020F0502020204030204" pitchFamily="34" charset="0"/>
                <a:cs typeface="Times New Roman" panose="02020603050405020304" pitchFamily="18" charset="0"/>
              </a:rPr>
              <a:t>Λειτουργικότητα: </a:t>
            </a:r>
            <a:r>
              <a:rPr lang="el-GR" sz="1800" dirty="0">
                <a:effectLst/>
                <a:latin typeface="Calibri" panose="020F0502020204030204" pitchFamily="34" charset="0"/>
                <a:ea typeface="Calibri" panose="020F0502020204030204" pitchFamily="34" charset="0"/>
                <a:cs typeface="Times New Roman" panose="02020603050405020304" pitchFamily="18" charset="0"/>
              </a:rPr>
              <a:t>Όσον αφορά την λειτουργικότητα, μετά το τέλος του 2ου κύματος αντιπάλων, ανοίγουμε μια πύλη  για να μπούμε στο χωριό.</a:t>
            </a:r>
            <a:r>
              <a:rPr lang="el-GR"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l-GR" sz="1800" b="1" dirty="0">
                <a:effectLst/>
                <a:latin typeface="Calibri" panose="020F0502020204030204" pitchFamily="34" charset="0"/>
                <a:ea typeface="Calibri" panose="020F0502020204030204" pitchFamily="34" charset="0"/>
                <a:cs typeface="Times New Roman" panose="02020603050405020304" pitchFamily="18" charset="0"/>
              </a:rPr>
              <a:t>Ανάπτυξη:</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libri" panose="020F0502020204030204" pitchFamily="34" charset="0"/>
                <a:ea typeface="Calibri" panose="020F0502020204030204" pitchFamily="34" charset="0"/>
                <a:cs typeface="Times New Roman" panose="02020603050405020304" pitchFamily="18" charset="0"/>
              </a:rPr>
              <a:t>Χρήση γλώσσας c# για την λειτουργικότητα και </a:t>
            </a:r>
            <a:r>
              <a:rPr lang="el-GR" sz="1800" dirty="0" err="1">
                <a:effectLst/>
                <a:latin typeface="Calibri" panose="020F0502020204030204" pitchFamily="34" charset="0"/>
                <a:ea typeface="Calibri" panose="020F0502020204030204" pitchFamily="34" charset="0"/>
                <a:cs typeface="Times New Roman" panose="02020603050405020304" pitchFamily="18" charset="0"/>
              </a:rPr>
              <a:t>unity</a:t>
            </a:r>
            <a:r>
              <a:rPr lang="el-GR" sz="1800" dirty="0">
                <a:effectLst/>
                <a:latin typeface="Calibri" panose="020F0502020204030204" pitchFamily="34" charset="0"/>
                <a:ea typeface="Calibri" panose="020F0502020204030204" pitchFamily="34" charset="0"/>
                <a:cs typeface="Times New Roman" panose="02020603050405020304" pitchFamily="18" charset="0"/>
              </a:rPr>
              <a:t> 3d με σχόλια για την εικονική αναπαράσταση του χώρου</a:t>
            </a:r>
            <a:endParaRPr lang="en-GB" sz="2000" dirty="0"/>
          </a:p>
        </p:txBody>
      </p:sp>
    </p:spTree>
    <p:extLst>
      <p:ext uri="{BB962C8B-B14F-4D97-AF65-F5344CB8AC3E}">
        <p14:creationId xmlns:p14="http://schemas.microsoft.com/office/powerpoint/2010/main" val="3452594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15"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62C23E3-2016-367D-BDAE-AD7EDA3241B7}"/>
              </a:ext>
            </a:extLst>
          </p:cNvPr>
          <p:cNvSpPr>
            <a:spLocks noGrp="1"/>
          </p:cNvSpPr>
          <p:nvPr>
            <p:ph type="title"/>
          </p:nvPr>
        </p:nvSpPr>
        <p:spPr>
          <a:xfrm>
            <a:off x="1141965" y="1321743"/>
            <a:ext cx="3787482" cy="4277890"/>
          </a:xfrm>
        </p:spPr>
        <p:txBody>
          <a:bodyPr anchor="ctr">
            <a:normAutofit/>
          </a:bodyPr>
          <a:lstStyle/>
          <a:p>
            <a:r>
              <a:rPr lang="el-GR" sz="4800">
                <a:solidFill>
                  <a:srgbClr val="FFFFFF"/>
                </a:solidFill>
              </a:rPr>
              <a:t>Αστοχίες κώδικα – δυσκολίες </a:t>
            </a:r>
            <a:endParaRPr lang="en-GB" sz="4800">
              <a:solidFill>
                <a:srgbClr val="FFFFFF"/>
              </a:solidFill>
            </a:endParaRPr>
          </a:p>
        </p:txBody>
      </p:sp>
      <p:grpSp>
        <p:nvGrpSpPr>
          <p:cNvPr id="57" name="Group 56">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58"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1713BEA-BF5D-7658-B810-9C73B1CBE5EB}"/>
              </a:ext>
            </a:extLst>
          </p:cNvPr>
          <p:cNvSpPr>
            <a:spLocks noGrp="1"/>
          </p:cNvSpPr>
          <p:nvPr>
            <p:ph idx="1"/>
          </p:nvPr>
        </p:nvSpPr>
        <p:spPr>
          <a:xfrm>
            <a:off x="5912693" y="1188719"/>
            <a:ext cx="5561320" cy="4804465"/>
          </a:xfrm>
        </p:spPr>
        <p:txBody>
          <a:bodyPr anchor="ctr">
            <a:normAutofit/>
          </a:bodyPr>
          <a:lstStyle/>
          <a:p>
            <a:pPr marL="0" indent="0">
              <a:buNone/>
            </a:pPr>
            <a:r>
              <a:rPr lang="el-GR" sz="2000" dirty="0">
                <a:effectLst/>
                <a:latin typeface="Calibri" panose="020F0502020204030204" pitchFamily="34" charset="0"/>
                <a:ea typeface="Calibri" panose="020F0502020204030204" pitchFamily="34" charset="0"/>
                <a:cs typeface="Times New Roman" panose="02020603050405020304" pitchFamily="18" charset="0"/>
              </a:rPr>
              <a:t>Μία από τις αστοχίες είναι ότι στο </a:t>
            </a:r>
            <a:r>
              <a:rPr lang="en-US" sz="2000" dirty="0">
                <a:effectLst/>
                <a:latin typeface="Calibri" panose="020F0502020204030204" pitchFamily="34" charset="0"/>
                <a:ea typeface="Calibri" panose="020F0502020204030204" pitchFamily="34" charset="0"/>
                <a:cs typeface="Times New Roman" panose="02020603050405020304" pitchFamily="18" charset="0"/>
              </a:rPr>
              <a:t>script </a:t>
            </a:r>
            <a:r>
              <a:rPr lang="el-GR" sz="2000" dirty="0">
                <a:effectLst/>
                <a:latin typeface="Calibri" panose="020F0502020204030204" pitchFamily="34" charset="0"/>
                <a:ea typeface="Calibri" panose="020F0502020204030204" pitchFamily="34" charset="0"/>
                <a:cs typeface="Times New Roman" panose="02020603050405020304" pitchFamily="18" charset="0"/>
              </a:rPr>
              <a:t>του </a:t>
            </a:r>
            <a:r>
              <a:rPr lang="en-US" sz="2000" dirty="0">
                <a:effectLst/>
                <a:latin typeface="Calibri" panose="020F0502020204030204" pitchFamily="34" charset="0"/>
                <a:ea typeface="Calibri" panose="020F0502020204030204" pitchFamily="34" charset="0"/>
                <a:cs typeface="Times New Roman" panose="02020603050405020304" pitchFamily="18" charset="0"/>
              </a:rPr>
              <a:t>Enemy</a:t>
            </a:r>
            <a:r>
              <a:rPr lang="el-GR" sz="2000" dirty="0">
                <a:effectLst/>
                <a:latin typeface="Calibri" panose="020F0502020204030204" pitchFamily="34" charset="0"/>
                <a:ea typeface="Calibri" panose="020F0502020204030204" pitchFamily="34" charset="0"/>
                <a:cs typeface="Times New Roman" panose="02020603050405020304" pitchFamily="18" charset="0"/>
              </a:rPr>
              <a:t> πρέπει να βγει και να ξανά μπει ο παίκτης  στην περιοχή της επίθεσης  για να παίξει ένα νέο </a:t>
            </a:r>
            <a:r>
              <a:rPr lang="en-US" sz="2000" dirty="0">
                <a:effectLst/>
                <a:latin typeface="Calibri" panose="020F0502020204030204" pitchFamily="34" charset="0"/>
                <a:ea typeface="Calibri" panose="020F0502020204030204" pitchFamily="34" charset="0"/>
                <a:cs typeface="Times New Roman" panose="02020603050405020304" pitchFamily="18" charset="0"/>
              </a:rPr>
              <a:t>animation</a:t>
            </a:r>
            <a:r>
              <a:rPr lang="el-GR" sz="2000" dirty="0">
                <a:effectLst/>
                <a:latin typeface="Calibri" panose="020F0502020204030204" pitchFamily="34" charset="0"/>
                <a:ea typeface="Calibri" panose="020F0502020204030204" pitchFamily="34" charset="0"/>
                <a:cs typeface="Times New Roman" panose="02020603050405020304" pitchFamily="18" charset="0"/>
              </a:rPr>
              <a:t> χωρίς να παίξουν όλα τα προηγούμενα.</a:t>
            </a:r>
            <a:br>
              <a:rPr lang="el-GR" sz="2000" dirty="0">
                <a:effectLst/>
                <a:latin typeface="Calibri" panose="020F0502020204030204" pitchFamily="34" charset="0"/>
                <a:ea typeface="Calibri" panose="020F0502020204030204" pitchFamily="34" charset="0"/>
                <a:cs typeface="Times New Roman" panose="02020603050405020304" pitchFamily="18" charset="0"/>
              </a:rPr>
            </a:br>
            <a:br>
              <a:rPr lang="el-GR" sz="2000" dirty="0">
                <a:effectLst/>
                <a:latin typeface="Calibri" panose="020F0502020204030204" pitchFamily="34" charset="0"/>
                <a:ea typeface="Calibri" panose="020F0502020204030204" pitchFamily="34" charset="0"/>
                <a:cs typeface="Times New Roman" panose="02020603050405020304" pitchFamily="18" charset="0"/>
              </a:rPr>
            </a:br>
            <a:r>
              <a:rPr lang="el-GR" sz="2000" dirty="0">
                <a:effectLst/>
                <a:latin typeface="Calibri" panose="020F0502020204030204" pitchFamily="34" charset="0"/>
                <a:ea typeface="Calibri" panose="020F0502020204030204" pitchFamily="34" charset="0"/>
                <a:cs typeface="Times New Roman" panose="02020603050405020304" pitchFamily="18" charset="0"/>
              </a:rPr>
              <a:t>Ακόμα, στο ίδιο </a:t>
            </a:r>
            <a:r>
              <a:rPr lang="en-US" sz="2000" dirty="0">
                <a:effectLst/>
                <a:latin typeface="Calibri" panose="020F0502020204030204" pitchFamily="34" charset="0"/>
                <a:ea typeface="Calibri" panose="020F0502020204030204" pitchFamily="34" charset="0"/>
                <a:cs typeface="Times New Roman" panose="02020603050405020304" pitchFamily="18" charset="0"/>
              </a:rPr>
              <a:t>script</a:t>
            </a:r>
            <a:r>
              <a:rPr lang="el-GR" sz="2000" dirty="0">
                <a:effectLst/>
                <a:latin typeface="Calibri" panose="020F0502020204030204" pitchFamily="34" charset="0"/>
                <a:ea typeface="Calibri" panose="020F0502020204030204" pitchFamily="34" charset="0"/>
                <a:cs typeface="Times New Roman" panose="02020603050405020304" pitchFamily="18" charset="0"/>
              </a:rPr>
              <a:t>, η ζημιά στον ιππότη έρχεται σε μη θεμιτό σημείο του </a:t>
            </a:r>
            <a:r>
              <a:rPr lang="en-US" sz="2000" dirty="0">
                <a:effectLst/>
                <a:latin typeface="Calibri" panose="020F0502020204030204" pitchFamily="34" charset="0"/>
                <a:ea typeface="Calibri" panose="020F0502020204030204" pitchFamily="34" charset="0"/>
                <a:cs typeface="Times New Roman" panose="02020603050405020304" pitchFamily="18" charset="0"/>
              </a:rPr>
              <a:t>animation</a:t>
            </a:r>
            <a:r>
              <a:rPr lang="el-GR" sz="2000" dirty="0">
                <a:effectLst/>
                <a:latin typeface="Calibri" panose="020F0502020204030204" pitchFamily="34" charset="0"/>
                <a:ea typeface="Calibri" panose="020F0502020204030204" pitchFamily="34" charset="0"/>
                <a:cs typeface="Times New Roman" panose="02020603050405020304" pitchFamily="18" charset="0"/>
              </a:rPr>
              <a:t>.</a:t>
            </a:r>
            <a:endParaRPr lang="en-GB" sz="2000" dirty="0"/>
          </a:p>
        </p:txBody>
      </p:sp>
    </p:spTree>
    <p:extLst>
      <p:ext uri="{BB962C8B-B14F-4D97-AF65-F5344CB8AC3E}">
        <p14:creationId xmlns:p14="http://schemas.microsoft.com/office/powerpoint/2010/main" val="3227710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805458-FEE9-33E0-12C5-65E59BF394DE}"/>
              </a:ext>
            </a:extLst>
          </p:cNvPr>
          <p:cNvSpPr>
            <a:spLocks noGrp="1"/>
          </p:cNvSpPr>
          <p:nvPr>
            <p:ph type="title"/>
          </p:nvPr>
        </p:nvSpPr>
        <p:spPr>
          <a:xfrm>
            <a:off x="6621521" y="282800"/>
            <a:ext cx="4716231" cy="1288673"/>
          </a:xfrm>
        </p:spPr>
        <p:txBody>
          <a:bodyPr anchor="b">
            <a:normAutofit/>
          </a:bodyPr>
          <a:lstStyle/>
          <a:p>
            <a:r>
              <a:rPr lang="el-GR" dirty="0">
                <a:solidFill>
                  <a:schemeClr val="bg1"/>
                </a:solidFill>
              </a:rPr>
              <a:t>Πηγές </a:t>
            </a:r>
            <a:r>
              <a:rPr lang="en-US" dirty="0">
                <a:solidFill>
                  <a:schemeClr val="bg1"/>
                </a:solidFill>
              </a:rPr>
              <a:t>assets(1/2)</a:t>
            </a:r>
            <a:endParaRPr lang="en-GB" dirty="0">
              <a:solidFill>
                <a:schemeClr val="bg1"/>
              </a:solidFill>
            </a:endParaRPr>
          </a:p>
        </p:txBody>
      </p:sp>
      <p:sp>
        <p:nvSpPr>
          <p:cNvPr id="76" name="Oval 75">
            <a:extLst>
              <a:ext uri="{FF2B5EF4-FFF2-40B4-BE49-F238E27FC236}">
                <a16:creationId xmlns:a16="http://schemas.microsoft.com/office/drawing/2014/main" id="{037C701E-5151-4086-9CF2-7F44AA38A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5537" y="61869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E656C08E-A84B-4C76-9D3B-46237B5A9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5537" y="61869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Graphical user interface&#10;&#10;Description automatically generated">
            <a:extLst>
              <a:ext uri="{FF2B5EF4-FFF2-40B4-BE49-F238E27FC236}">
                <a16:creationId xmlns:a16="http://schemas.microsoft.com/office/drawing/2014/main" id="{46DD8417-FE7E-DAF4-CFBF-08686B6D4A7A}"/>
              </a:ext>
            </a:extLst>
          </p:cNvPr>
          <p:cNvPicPr>
            <a:picLocks noChangeAspect="1"/>
          </p:cNvPicPr>
          <p:nvPr/>
        </p:nvPicPr>
        <p:blipFill>
          <a:blip r:embed="rId2"/>
          <a:stretch>
            <a:fillRect/>
          </a:stretch>
        </p:blipFill>
        <p:spPr>
          <a:xfrm>
            <a:off x="283404" y="251432"/>
            <a:ext cx="5796219" cy="2579317"/>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ED582491-6572-5CE8-F84C-517831FBDC0C}"/>
              </a:ext>
            </a:extLst>
          </p:cNvPr>
          <p:cNvPicPr>
            <a:picLocks noChangeAspect="1"/>
          </p:cNvPicPr>
          <p:nvPr/>
        </p:nvPicPr>
        <p:blipFill>
          <a:blip r:embed="rId3"/>
          <a:stretch>
            <a:fillRect/>
          </a:stretch>
        </p:blipFill>
        <p:spPr>
          <a:xfrm>
            <a:off x="1233484" y="3407438"/>
            <a:ext cx="5286348" cy="2464823"/>
          </a:xfrm>
          <a:prstGeom prst="rect">
            <a:avLst/>
          </a:prstGeom>
        </p:spPr>
      </p:pic>
      <p:grpSp>
        <p:nvGrpSpPr>
          <p:cNvPr id="80" name="Graphic 4">
            <a:extLst>
              <a:ext uri="{FF2B5EF4-FFF2-40B4-BE49-F238E27FC236}">
                <a16:creationId xmlns:a16="http://schemas.microsoft.com/office/drawing/2014/main" id="{72FB3F6E-946C-4B30-8EAA-64FA3056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888" y="5091324"/>
            <a:ext cx="975169" cy="975171"/>
            <a:chOff x="5829300" y="3162300"/>
            <a:chExt cx="532256" cy="532257"/>
          </a:xfrm>
          <a:solidFill>
            <a:schemeClr val="bg1"/>
          </a:solidFill>
        </p:grpSpPr>
        <p:sp>
          <p:nvSpPr>
            <p:cNvPr id="81" name="Freeform: Shape 80">
              <a:extLst>
                <a:ext uri="{FF2B5EF4-FFF2-40B4-BE49-F238E27FC236}">
                  <a16:creationId xmlns:a16="http://schemas.microsoft.com/office/drawing/2014/main" id="{A820447A-FA0D-448D-8513-13647DCEE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80F5A0F-E8FC-415B-BA7F-74C42D42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77443A5-2061-492B-AFF5-658AB7E7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276C0A3-C877-457C-917D-473FABC9E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9808886-A26A-41C2-9401-727236349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FB169C8-A66F-4AEC-BBEE-4DEBBE844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EC418CD-F215-459D-8919-D5B5194EB4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E034A84-840E-429B-9A4F-ECC31AB62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D050DBA-8800-4A73-84C0-34DC71A6B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D4BF35D-BFFA-45A5-8081-FEDD30757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6B354BD-25DC-42A0-9CE7-824686810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2C4A08-6644-42B7-8237-2AD5F0041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1D58C06-A184-4272-9824-2F085351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55E08245-6AB9-FFD1-9D88-F4698339E3C2}"/>
              </a:ext>
            </a:extLst>
          </p:cNvPr>
          <p:cNvSpPr>
            <a:spLocks noGrp="1"/>
          </p:cNvSpPr>
          <p:nvPr>
            <p:ph idx="1"/>
          </p:nvPr>
        </p:nvSpPr>
        <p:spPr>
          <a:xfrm>
            <a:off x="6621521" y="1715151"/>
            <a:ext cx="4716232" cy="4351338"/>
          </a:xfrm>
        </p:spPr>
        <p:txBody>
          <a:bodyPr>
            <a:normAutofit/>
          </a:bodyPr>
          <a:lstStyle/>
          <a:p>
            <a:r>
              <a:rPr lang="en-US" dirty="0" err="1">
                <a:solidFill>
                  <a:schemeClr val="bg1"/>
                </a:solidFill>
              </a:rPr>
              <a:t>Effectexamples</a:t>
            </a:r>
            <a:r>
              <a:rPr lang="en-US" dirty="0">
                <a:solidFill>
                  <a:schemeClr val="bg1"/>
                </a:solidFill>
                <a:sym typeface="Wingdings" panose="05000000000000000000" pitchFamily="2" charset="2"/>
              </a:rPr>
              <a:t> </a:t>
            </a:r>
            <a:r>
              <a:rPr lang="el-GR" dirty="0">
                <a:solidFill>
                  <a:schemeClr val="bg1"/>
                </a:solidFill>
                <a:sym typeface="Wingdings" panose="05000000000000000000" pitchFamily="2" charset="2"/>
              </a:rPr>
              <a:t>Για εκρήξεις.</a:t>
            </a:r>
          </a:p>
          <a:p>
            <a:r>
              <a:rPr lang="en-US" dirty="0" err="1">
                <a:solidFill>
                  <a:schemeClr val="bg1"/>
                </a:solidFill>
                <a:sym typeface="Wingdings" panose="05000000000000000000" pitchFamily="2" charset="2"/>
              </a:rPr>
              <a:t>ExplosiveLLC</a:t>
            </a:r>
            <a:r>
              <a:rPr lang="en-US" dirty="0">
                <a:solidFill>
                  <a:schemeClr val="bg1"/>
                </a:solidFill>
                <a:sym typeface="Wingdings" panose="05000000000000000000" pitchFamily="2" charset="2"/>
              </a:rPr>
              <a:t></a:t>
            </a:r>
            <a:r>
              <a:rPr lang="el-GR" dirty="0">
                <a:solidFill>
                  <a:schemeClr val="bg1"/>
                </a:solidFill>
                <a:sym typeface="Wingdings" panose="05000000000000000000" pitchFamily="2" charset="2"/>
              </a:rPr>
              <a:t> Για </a:t>
            </a:r>
            <a:r>
              <a:rPr lang="en-US" dirty="0">
                <a:solidFill>
                  <a:schemeClr val="bg1"/>
                </a:solidFill>
                <a:sym typeface="Wingdings" panose="05000000000000000000" pitchFamily="2" charset="2"/>
              </a:rPr>
              <a:t>animations</a:t>
            </a:r>
            <a:r>
              <a:rPr lang="el-GR" dirty="0">
                <a:solidFill>
                  <a:schemeClr val="bg1"/>
                </a:solidFill>
                <a:sym typeface="Wingdings" panose="05000000000000000000" pitchFamily="2" charset="2"/>
              </a:rPr>
              <a:t> των </a:t>
            </a:r>
            <a:r>
              <a:rPr lang="en-US" dirty="0">
                <a:solidFill>
                  <a:schemeClr val="bg1"/>
                </a:solidFill>
                <a:sym typeface="Wingdings" panose="05000000000000000000" pitchFamily="2" charset="2"/>
              </a:rPr>
              <a:t>low poly </a:t>
            </a:r>
            <a:r>
              <a:rPr lang="el-GR" dirty="0">
                <a:solidFill>
                  <a:schemeClr val="bg1"/>
                </a:solidFill>
                <a:sym typeface="Wingdings" panose="05000000000000000000" pitchFamily="2" charset="2"/>
              </a:rPr>
              <a:t>χαρακτήρων του παιχνιδιού μας.</a:t>
            </a:r>
            <a:endParaRPr lang="en-US" dirty="0">
              <a:solidFill>
                <a:schemeClr val="bg1"/>
              </a:solidFill>
              <a:sym typeface="Wingdings" panose="05000000000000000000" pitchFamily="2" charset="2"/>
            </a:endParaRPr>
          </a:p>
          <a:p>
            <a:r>
              <a:rPr lang="en-US" dirty="0">
                <a:solidFill>
                  <a:schemeClr val="bg1"/>
                </a:solidFill>
                <a:sym typeface="Wingdings" panose="05000000000000000000" pitchFamily="2" charset="2"/>
              </a:rPr>
              <a:t>Logos </a:t>
            </a:r>
            <a:r>
              <a:rPr lang="el-GR" dirty="0">
                <a:solidFill>
                  <a:schemeClr val="bg1"/>
                </a:solidFill>
                <a:sym typeface="Wingdings" panose="05000000000000000000" pitchFamily="2" charset="2"/>
              </a:rPr>
              <a:t>Λογότυπο του πανεπιστημίου</a:t>
            </a:r>
          </a:p>
          <a:p>
            <a:r>
              <a:rPr lang="en-US" dirty="0">
                <a:solidFill>
                  <a:schemeClr val="bg1"/>
                </a:solidFill>
                <a:sym typeface="Wingdings" panose="05000000000000000000" pitchFamily="2" charset="2"/>
              </a:rPr>
              <a:t>Fonts</a:t>
            </a:r>
            <a:endParaRPr lang="en-GB" dirty="0">
              <a:solidFill>
                <a:schemeClr val="bg1"/>
              </a:solidFill>
            </a:endParaRPr>
          </a:p>
        </p:txBody>
      </p:sp>
    </p:spTree>
    <p:extLst>
      <p:ext uri="{BB962C8B-B14F-4D97-AF65-F5344CB8AC3E}">
        <p14:creationId xmlns:p14="http://schemas.microsoft.com/office/powerpoint/2010/main" val="2814405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0C5AB1-A54B-612A-5701-E92C4831CEB9}"/>
              </a:ext>
            </a:extLst>
          </p:cNvPr>
          <p:cNvSpPr>
            <a:spLocks noGrp="1"/>
          </p:cNvSpPr>
          <p:nvPr>
            <p:ph type="title"/>
          </p:nvPr>
        </p:nvSpPr>
        <p:spPr>
          <a:xfrm>
            <a:off x="5956784" y="396117"/>
            <a:ext cx="5217172" cy="1158857"/>
          </a:xfrm>
        </p:spPr>
        <p:txBody>
          <a:bodyPr anchor="b">
            <a:normAutofit/>
          </a:bodyPr>
          <a:lstStyle/>
          <a:p>
            <a:r>
              <a:rPr lang="el-GR">
                <a:solidFill>
                  <a:schemeClr val="bg1"/>
                </a:solidFill>
              </a:rPr>
              <a:t>Πηγές </a:t>
            </a:r>
            <a:r>
              <a:rPr lang="en-US">
                <a:solidFill>
                  <a:schemeClr val="bg1"/>
                </a:solidFill>
              </a:rPr>
              <a:t>assets(2/2)</a:t>
            </a:r>
            <a:endParaRPr lang="en-GB">
              <a:solidFill>
                <a:schemeClr val="bg1"/>
              </a:solidFill>
            </a:endParaRPr>
          </a:p>
        </p:txBody>
      </p:sp>
      <p:grpSp>
        <p:nvGrpSpPr>
          <p:cNvPr id="11" name="Graphic 38">
            <a:extLst>
              <a:ext uri="{FF2B5EF4-FFF2-40B4-BE49-F238E27FC236}">
                <a16:creationId xmlns:a16="http://schemas.microsoft.com/office/drawing/2014/main" id="{9742E72B-7FDB-4BC3-84CE-9A8675647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975545"/>
            <a:ext cx="1910252" cy="709660"/>
            <a:chOff x="2267504" y="2540250"/>
            <a:chExt cx="1990951" cy="739640"/>
          </a:xfrm>
          <a:solidFill>
            <a:schemeClr val="bg1"/>
          </a:solidFill>
        </p:grpSpPr>
        <p:sp>
          <p:nvSpPr>
            <p:cNvPr id="12" name="Freeform: Shape 11">
              <a:extLst>
                <a:ext uri="{FF2B5EF4-FFF2-40B4-BE49-F238E27FC236}">
                  <a16:creationId xmlns:a16="http://schemas.microsoft.com/office/drawing/2014/main" id="{9E41CB4E-1ACC-413B-9806-FF276C0F0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9B54E44-06C0-461C-A803-0F535321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09645E15-CD1B-4EAA-B2F2-D41E53C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0C571069-A359-469A-98CD-9458DBAA0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descr="Graphical user interface, website&#10;&#10;Description automatically generated">
            <a:extLst>
              <a:ext uri="{FF2B5EF4-FFF2-40B4-BE49-F238E27FC236}">
                <a16:creationId xmlns:a16="http://schemas.microsoft.com/office/drawing/2014/main" id="{9BD61C94-3086-3189-435D-AD982F3D9101}"/>
              </a:ext>
            </a:extLst>
          </p:cNvPr>
          <p:cNvPicPr>
            <a:picLocks noChangeAspect="1"/>
          </p:cNvPicPr>
          <p:nvPr/>
        </p:nvPicPr>
        <p:blipFill>
          <a:blip r:embed="rId2"/>
          <a:stretch>
            <a:fillRect/>
          </a:stretch>
        </p:blipFill>
        <p:spPr>
          <a:xfrm>
            <a:off x="339895" y="264690"/>
            <a:ext cx="5217172" cy="2493307"/>
          </a:xfrm>
          <a:prstGeom prst="rect">
            <a:avLst/>
          </a:prstGeom>
        </p:spPr>
      </p:pic>
      <p:grpSp>
        <p:nvGrpSpPr>
          <p:cNvPr id="19" name="Graphic 4">
            <a:extLst>
              <a:ext uri="{FF2B5EF4-FFF2-40B4-BE49-F238E27FC236}">
                <a16:creationId xmlns:a16="http://schemas.microsoft.com/office/drawing/2014/main" id="{A61BDD87-32CE-4DE2-AAE1-62C2F47938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903343"/>
            <a:ext cx="975169" cy="975171"/>
            <a:chOff x="5829300" y="3162300"/>
            <a:chExt cx="532256" cy="532257"/>
          </a:xfrm>
          <a:solidFill>
            <a:schemeClr val="bg1"/>
          </a:solidFill>
        </p:grpSpPr>
        <p:sp>
          <p:nvSpPr>
            <p:cNvPr id="20" name="Freeform: Shape 19">
              <a:extLst>
                <a:ext uri="{FF2B5EF4-FFF2-40B4-BE49-F238E27FC236}">
                  <a16:creationId xmlns:a16="http://schemas.microsoft.com/office/drawing/2014/main" id="{EF0F3645-6645-44FD-A4C7-06D41C09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5458736-D4A2-40D4-9420-C40AEB2AB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68FA6A4-209B-443A-9CF2-FFDC90EC3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EB0A6C9-E0F4-403E-8FB7-5FF4F1F64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DA5950E-75DA-4E34-99EB-898254870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F609E6F-709D-42D6-8E54-91E37E2B1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C4707FB-9E68-4EBA-A4E0-4516F1506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799771A-5CA8-4CCE-B4F5-FE8C20379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61D636C-9A38-466B-BD92-39795F493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99F3BD6-49A2-4D64-A3C0-8EFCEF9D9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ABC753B-C028-4FCD-9D53-2BDBB2644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A8F316F-3B46-4F37-AB8C-E69368303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636F8A8-BD35-4E0B-901B-1589A0534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9235C95A-3017-2295-C3A4-A3C45416F0B0}"/>
              </a:ext>
            </a:extLst>
          </p:cNvPr>
          <p:cNvSpPr>
            <a:spLocks noGrp="1"/>
          </p:cNvSpPr>
          <p:nvPr>
            <p:ph idx="1"/>
          </p:nvPr>
        </p:nvSpPr>
        <p:spPr>
          <a:xfrm>
            <a:off x="5956783" y="1747592"/>
            <a:ext cx="5217173" cy="4351338"/>
          </a:xfrm>
        </p:spPr>
        <p:txBody>
          <a:bodyPr>
            <a:normAutofit/>
          </a:bodyPr>
          <a:lstStyle/>
          <a:p>
            <a:r>
              <a:rPr lang="en-US" sz="2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polyhonKnights</a:t>
            </a:r>
            <a:endParaRPr lang="el-GR" sz="2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2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Simplefx</a:t>
            </a:r>
            <a:r>
              <a:rPr lang="el-GR" sz="2600" b="1">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l-GR" sz="2600" b="1">
                <a:solidFill>
                  <a:schemeClr val="bg1"/>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l-GR"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Αποτελείται από εκρήξεις. Το ένα το χρησιμοποιήσαμε στην μπάλα φωτιάς και το άλλο στις μπάλες ζωής και </a:t>
            </a:r>
            <a:r>
              <a:rPr lang="en-US"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Xp</a:t>
            </a:r>
            <a:r>
              <a:rPr lang="el-GR"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l-GR" sz="260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r>
              <a:rPr lang="en-US" sz="2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Textmesh</a:t>
            </a:r>
            <a:r>
              <a:rPr lang="el-GR" sz="2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l-GR" sz="2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l-GR"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Για το </a:t>
            </a:r>
            <a:r>
              <a:rPr lang="en-US"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UI</a:t>
            </a:r>
            <a:endParaRPr lang="el-GR"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2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URP</a:t>
            </a:r>
            <a:r>
              <a:rPr lang="el-GR" sz="2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l-GR" sz="2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l-GR"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Για καλύτερη ποιότητα</a:t>
            </a:r>
          </a:p>
          <a:p>
            <a:r>
              <a:rPr lang="en-US" sz="2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Mixamo</a:t>
            </a:r>
            <a:r>
              <a:rPr lang="en-US" sz="2600" b="1">
                <a:solidFill>
                  <a:schemeClr val="bg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l-GR"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Βάλαμε 1-2 </a:t>
            </a:r>
            <a:r>
              <a:rPr lang="en-US"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animations </a:t>
            </a:r>
            <a:endParaRPr lang="en-GB"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sz="2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sz="2600">
              <a:solidFill>
                <a:schemeClr val="bg1"/>
              </a:solidFill>
            </a:endParaRPr>
          </a:p>
        </p:txBody>
      </p:sp>
      <p:pic>
        <p:nvPicPr>
          <p:cNvPr id="5" name="Picture 4" descr="Graphical user interface, application&#10;&#10;Description automatically generated">
            <a:extLst>
              <a:ext uri="{FF2B5EF4-FFF2-40B4-BE49-F238E27FC236}">
                <a16:creationId xmlns:a16="http://schemas.microsoft.com/office/drawing/2014/main" id="{820CD842-E204-BE53-3F19-9C7EBB5D0D16}"/>
              </a:ext>
            </a:extLst>
          </p:cNvPr>
          <p:cNvPicPr>
            <a:picLocks noChangeAspect="1"/>
          </p:cNvPicPr>
          <p:nvPr/>
        </p:nvPicPr>
        <p:blipFill>
          <a:blip r:embed="rId3"/>
          <a:stretch>
            <a:fillRect/>
          </a:stretch>
        </p:blipFill>
        <p:spPr>
          <a:xfrm>
            <a:off x="238104" y="3756265"/>
            <a:ext cx="5318963" cy="2615352"/>
          </a:xfrm>
          <a:prstGeom prst="rect">
            <a:avLst/>
          </a:prstGeom>
        </p:spPr>
      </p:pic>
    </p:spTree>
    <p:extLst>
      <p:ext uri="{BB962C8B-B14F-4D97-AF65-F5344CB8AC3E}">
        <p14:creationId xmlns:p14="http://schemas.microsoft.com/office/powerpoint/2010/main" val="2688973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15"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7300CD3-6979-FF75-6CD8-6091902AC957}"/>
              </a:ext>
            </a:extLst>
          </p:cNvPr>
          <p:cNvSpPr>
            <a:spLocks noGrp="1"/>
          </p:cNvSpPr>
          <p:nvPr>
            <p:ph type="title"/>
          </p:nvPr>
        </p:nvSpPr>
        <p:spPr>
          <a:xfrm>
            <a:off x="1141965" y="1321743"/>
            <a:ext cx="3787482" cy="4277890"/>
          </a:xfrm>
        </p:spPr>
        <p:txBody>
          <a:bodyPr anchor="ctr">
            <a:normAutofit/>
          </a:bodyPr>
          <a:lstStyle/>
          <a:p>
            <a:r>
              <a:rPr lang="el-GR" sz="4800">
                <a:solidFill>
                  <a:srgbClr val="FFFFFF"/>
                </a:solidFill>
              </a:rPr>
              <a:t>Βιβλιογραφία</a:t>
            </a:r>
            <a:endParaRPr lang="en-GB" sz="4800">
              <a:solidFill>
                <a:srgbClr val="FFFFFF"/>
              </a:solidFill>
            </a:endParaRPr>
          </a:p>
        </p:txBody>
      </p:sp>
      <p:grpSp>
        <p:nvGrpSpPr>
          <p:cNvPr id="57" name="Group 56">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58"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7486ECD-4713-491E-01AB-4AA1D648EB99}"/>
              </a:ext>
            </a:extLst>
          </p:cNvPr>
          <p:cNvSpPr>
            <a:spLocks noGrp="1"/>
          </p:cNvSpPr>
          <p:nvPr>
            <p:ph idx="1"/>
          </p:nvPr>
        </p:nvSpPr>
        <p:spPr>
          <a:xfrm>
            <a:off x="5912693" y="1188719"/>
            <a:ext cx="5561320" cy="4804465"/>
          </a:xfrm>
        </p:spPr>
        <p:txBody>
          <a:bodyPr anchor="ctr">
            <a:normAutofit/>
          </a:bodyPr>
          <a:lstStyle/>
          <a:p>
            <a:pPr marL="342900" marR="0" lvl="0" indent="-342900">
              <a:spcBef>
                <a:spcPts val="0"/>
              </a:spcBef>
              <a:spcAft>
                <a:spcPts val="0"/>
              </a:spcAft>
              <a:buFont typeface="+mj-lt"/>
              <a:buAutoNum type="alphaLcPeriod"/>
            </a:pPr>
            <a:r>
              <a:rPr lang="en-US" sz="2000" u="sng" dirty="0">
                <a:effectLst/>
                <a:latin typeface="Calibri" panose="020F0502020204030204" pitchFamily="34" charset="0"/>
                <a:ea typeface="Calibri" panose="020F0502020204030204" pitchFamily="34" charset="0"/>
                <a:cs typeface="Times New Roman" panose="02020603050405020304" pitchFamily="18" charset="0"/>
                <a:hlinkClick r:id="rId2"/>
              </a:rPr>
              <a:t>https</a:t>
            </a:r>
            <a:r>
              <a:rPr lang="el-GR" sz="2000" u="sng" dirty="0">
                <a:effectLst/>
                <a:latin typeface="Calibri" panose="020F0502020204030204" pitchFamily="34" charset="0"/>
                <a:ea typeface="Calibri" panose="020F0502020204030204" pitchFamily="34" charset="0"/>
                <a:cs typeface="Times New Roman" panose="02020603050405020304" pitchFamily="18" charset="0"/>
                <a:hlinkClick r:id="rId2"/>
              </a:rPr>
              <a:t>://</a:t>
            </a:r>
            <a:r>
              <a:rPr lang="en-US" sz="2000" u="sng" dirty="0">
                <a:effectLst/>
                <a:latin typeface="Calibri" panose="020F0502020204030204" pitchFamily="34" charset="0"/>
                <a:ea typeface="Calibri" panose="020F0502020204030204" pitchFamily="34" charset="0"/>
                <a:cs typeface="Times New Roman" panose="02020603050405020304" pitchFamily="18" charset="0"/>
                <a:hlinkClick r:id="rId2"/>
              </a:rPr>
              <a:t>www</a:t>
            </a:r>
            <a:r>
              <a:rPr lang="el-GR" sz="2000" u="sng" dirty="0">
                <a:effectLst/>
                <a:latin typeface="Calibri" panose="020F0502020204030204" pitchFamily="34" charset="0"/>
                <a:ea typeface="Calibri" panose="020F0502020204030204" pitchFamily="34" charset="0"/>
                <a:cs typeface="Times New Roman" panose="02020603050405020304" pitchFamily="18" charset="0"/>
                <a:hlinkClick r:id="rId2"/>
              </a:rPr>
              <a:t>.</a:t>
            </a:r>
            <a:r>
              <a:rPr lang="en-US" sz="2000" u="sng" dirty="0" err="1">
                <a:effectLst/>
                <a:latin typeface="Calibri" panose="020F0502020204030204" pitchFamily="34" charset="0"/>
                <a:ea typeface="Calibri" panose="020F0502020204030204" pitchFamily="34" charset="0"/>
                <a:cs typeface="Times New Roman" panose="02020603050405020304" pitchFamily="18" charset="0"/>
                <a:hlinkClick r:id="rId2"/>
              </a:rPr>
              <a:t>youtube</a:t>
            </a:r>
            <a:r>
              <a:rPr lang="el-GR" sz="2000" u="sng" dirty="0">
                <a:effectLst/>
                <a:latin typeface="Calibri" panose="020F0502020204030204" pitchFamily="34" charset="0"/>
                <a:ea typeface="Calibri" panose="020F0502020204030204" pitchFamily="34" charset="0"/>
                <a:cs typeface="Times New Roman" panose="02020603050405020304" pitchFamily="18" charset="0"/>
                <a:hlinkClick r:id="rId2"/>
              </a:rPr>
              <a:t>.</a:t>
            </a:r>
            <a:r>
              <a:rPr lang="en-US" sz="2000" u="sng" dirty="0">
                <a:effectLst/>
                <a:latin typeface="Calibri" panose="020F0502020204030204" pitchFamily="34" charset="0"/>
                <a:ea typeface="Calibri" panose="020F0502020204030204" pitchFamily="34" charset="0"/>
                <a:cs typeface="Times New Roman" panose="02020603050405020304" pitchFamily="18" charset="0"/>
                <a:hlinkClick r:id="rId2"/>
              </a:rPr>
              <a:t>com</a:t>
            </a:r>
            <a:r>
              <a:rPr lang="el-GR" sz="2000" u="sng" dirty="0">
                <a:effectLst/>
                <a:latin typeface="Calibri" panose="020F0502020204030204" pitchFamily="34" charset="0"/>
                <a:ea typeface="Calibri" panose="020F0502020204030204" pitchFamily="34" charset="0"/>
                <a:cs typeface="Times New Roman" panose="02020603050405020304" pitchFamily="18" charset="0"/>
                <a:hlinkClick r:id="rId2"/>
              </a:rPr>
              <a:t>/</a:t>
            </a:r>
            <a:r>
              <a:rPr lang="en-US" sz="2000" u="sng" dirty="0">
                <a:effectLst/>
                <a:latin typeface="Calibri" panose="020F0502020204030204" pitchFamily="34" charset="0"/>
                <a:ea typeface="Calibri" panose="020F0502020204030204" pitchFamily="34" charset="0"/>
                <a:cs typeface="Times New Roman" panose="02020603050405020304" pitchFamily="18" charset="0"/>
                <a:hlinkClick r:id="rId2"/>
              </a:rPr>
              <a:t>watch</a:t>
            </a:r>
            <a:r>
              <a:rPr lang="el-GR" sz="2000" u="sng" dirty="0">
                <a:effectLst/>
                <a:latin typeface="Calibri" panose="020F0502020204030204" pitchFamily="34" charset="0"/>
                <a:ea typeface="Calibri" panose="020F0502020204030204" pitchFamily="34" charset="0"/>
                <a:cs typeface="Times New Roman" panose="02020603050405020304" pitchFamily="18" charset="0"/>
                <a:hlinkClick r:id="rId2"/>
              </a:rPr>
              <a:t>?</a:t>
            </a:r>
            <a:r>
              <a:rPr lang="en-US" sz="2000" u="sng" dirty="0">
                <a:effectLst/>
                <a:latin typeface="Calibri" panose="020F0502020204030204" pitchFamily="34" charset="0"/>
                <a:ea typeface="Calibri" panose="020F0502020204030204" pitchFamily="34" charset="0"/>
                <a:cs typeface="Times New Roman" panose="02020603050405020304" pitchFamily="18" charset="0"/>
                <a:hlinkClick r:id="rId2"/>
              </a:rPr>
              <a:t>v</a:t>
            </a:r>
            <a:r>
              <a:rPr lang="el-GR" sz="2000" u="sng" dirty="0">
                <a:effectLst/>
                <a:latin typeface="Calibri" panose="020F0502020204030204" pitchFamily="34" charset="0"/>
                <a:ea typeface="Calibri" panose="020F0502020204030204" pitchFamily="34" charset="0"/>
                <a:cs typeface="Times New Roman" panose="02020603050405020304" pitchFamily="18" charset="0"/>
                <a:hlinkClick r:id="rId2"/>
              </a:rPr>
              <a:t>=</a:t>
            </a:r>
            <a:r>
              <a:rPr lang="en-US" sz="2000" u="sng" dirty="0" err="1">
                <a:effectLst/>
                <a:latin typeface="Calibri" panose="020F0502020204030204" pitchFamily="34" charset="0"/>
                <a:ea typeface="Calibri" panose="020F0502020204030204" pitchFamily="34" charset="0"/>
                <a:cs typeface="Times New Roman" panose="02020603050405020304" pitchFamily="18" charset="0"/>
                <a:hlinkClick r:id="rId2"/>
              </a:rPr>
              <a:t>AmGSEH</a:t>
            </a:r>
            <a:r>
              <a:rPr lang="el-GR" sz="2000" u="sng" dirty="0">
                <a:effectLst/>
                <a:latin typeface="Calibri" panose="020F0502020204030204" pitchFamily="34" charset="0"/>
                <a:ea typeface="Calibri" panose="020F0502020204030204" pitchFamily="34" charset="0"/>
                <a:cs typeface="Times New Roman" panose="02020603050405020304" pitchFamily="18" charset="0"/>
                <a:hlinkClick r:id="rId2"/>
              </a:rPr>
              <a:t>7</a:t>
            </a:r>
            <a:r>
              <a:rPr lang="en-US" sz="2000" u="sng" dirty="0" err="1">
                <a:effectLst/>
                <a:latin typeface="Calibri" panose="020F0502020204030204" pitchFamily="34" charset="0"/>
                <a:ea typeface="Calibri" panose="020F0502020204030204" pitchFamily="34" charset="0"/>
                <a:cs typeface="Times New Roman" panose="02020603050405020304" pitchFamily="18" charset="0"/>
                <a:hlinkClick r:id="rId2"/>
              </a:rPr>
              <a:t>QcDg</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lphaLcPeriod"/>
            </a:pPr>
            <a:r>
              <a:rPr lang="el-GR" sz="2000" u="sng" dirty="0">
                <a:effectLst/>
                <a:latin typeface="Calibri" panose="020F0502020204030204" pitchFamily="34" charset="0"/>
                <a:ea typeface="Calibri" panose="020F0502020204030204" pitchFamily="34" charset="0"/>
                <a:cs typeface="Times New Roman" panose="02020603050405020304" pitchFamily="18" charset="0"/>
                <a:hlinkClick r:id="rId3"/>
              </a:rPr>
              <a:t>https://www.youtube.com/watch?v=uCA8Q3nwaz4</a:t>
            </a:r>
            <a:br>
              <a:rPr lang="el-GR" sz="2000" dirty="0">
                <a:effectLst/>
                <a:latin typeface="Calibri" panose="020F0502020204030204" pitchFamily="34" charset="0"/>
                <a:ea typeface="Calibri" panose="020F0502020204030204" pitchFamily="34" charset="0"/>
                <a:cs typeface="Times New Roman" panose="02020603050405020304" pitchFamily="18" charset="0"/>
              </a:rPr>
            </a:b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lphaLcPeriod"/>
            </a:pPr>
            <a:r>
              <a:rPr lang="el-GR" sz="2000" u="sng" dirty="0">
                <a:effectLst/>
                <a:latin typeface="Calibri" panose="020F0502020204030204" pitchFamily="34" charset="0"/>
                <a:ea typeface="Calibri" panose="020F0502020204030204" pitchFamily="34" charset="0"/>
                <a:cs typeface="Times New Roman" panose="02020603050405020304" pitchFamily="18" charset="0"/>
                <a:hlinkClick r:id="rId4"/>
              </a:rPr>
              <a:t>https://www.bestcolleges.com/bootcamps/guides/how-to-learn-unity/</a:t>
            </a:r>
            <a:br>
              <a:rPr lang="el-GR" sz="2000" u="sng" dirty="0">
                <a:latin typeface="Calibri" panose="020F0502020204030204" pitchFamily="34" charset="0"/>
                <a:ea typeface="Calibri" panose="020F0502020204030204" pitchFamily="34" charset="0"/>
                <a:cs typeface="Times New Roman" panose="02020603050405020304" pitchFamily="18" charset="0"/>
              </a:rPr>
            </a:br>
            <a:r>
              <a:rPr lang="el-GR" sz="2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lphaLcPeriod"/>
            </a:pPr>
            <a:r>
              <a:rPr lang="el-GR" sz="2000" u="sng" dirty="0">
                <a:effectLst/>
                <a:latin typeface="Calibri" panose="020F0502020204030204" pitchFamily="34" charset="0"/>
                <a:ea typeface="Calibri" panose="020F0502020204030204" pitchFamily="34" charset="0"/>
                <a:cs typeface="Times New Roman" panose="02020603050405020304" pitchFamily="18" charset="0"/>
                <a:hlinkClick r:id="rId5"/>
              </a:rPr>
              <a:t>https://www.youtube.com/watch?v=vcwxWWRPwLA</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2000" dirty="0"/>
          </a:p>
        </p:txBody>
      </p:sp>
    </p:spTree>
    <p:extLst>
      <p:ext uri="{BB962C8B-B14F-4D97-AF65-F5344CB8AC3E}">
        <p14:creationId xmlns:p14="http://schemas.microsoft.com/office/powerpoint/2010/main" val="373993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D01C6-6B96-76C4-E03F-BB9B663BB698}"/>
              </a:ext>
            </a:extLst>
          </p:cNvPr>
          <p:cNvSpPr>
            <a:spLocks noGrp="1"/>
          </p:cNvSpPr>
          <p:nvPr>
            <p:ph type="title"/>
          </p:nvPr>
        </p:nvSpPr>
        <p:spPr>
          <a:xfrm>
            <a:off x="466722" y="586855"/>
            <a:ext cx="3201366" cy="3387497"/>
          </a:xfrm>
        </p:spPr>
        <p:txBody>
          <a:bodyPr anchor="b">
            <a:normAutofit/>
          </a:bodyPr>
          <a:lstStyle/>
          <a:p>
            <a:pPr algn="r"/>
            <a:r>
              <a:rPr lang="el-GR" sz="4000">
                <a:solidFill>
                  <a:srgbClr val="FFFFFF"/>
                </a:solidFill>
              </a:rPr>
              <a:t>Εισαγωγή κ’ Περιγραφή προβλήματος</a:t>
            </a:r>
            <a:endParaRPr lang="en-GB" sz="4000">
              <a:solidFill>
                <a:srgbClr val="FFFFFF"/>
              </a:solidFill>
            </a:endParaRPr>
          </a:p>
        </p:txBody>
      </p:sp>
      <p:sp>
        <p:nvSpPr>
          <p:cNvPr id="3" name="Content Placeholder 2">
            <a:extLst>
              <a:ext uri="{FF2B5EF4-FFF2-40B4-BE49-F238E27FC236}">
                <a16:creationId xmlns:a16="http://schemas.microsoft.com/office/drawing/2014/main" id="{1B02D5A5-34D0-B5A2-5F4A-96A7B3C507BD}"/>
              </a:ext>
            </a:extLst>
          </p:cNvPr>
          <p:cNvSpPr>
            <a:spLocks noGrp="1"/>
          </p:cNvSpPr>
          <p:nvPr>
            <p:ph idx="1"/>
          </p:nvPr>
        </p:nvSpPr>
        <p:spPr>
          <a:xfrm>
            <a:off x="4367695" y="511388"/>
            <a:ext cx="7538961" cy="6132603"/>
          </a:xfrm>
        </p:spPr>
        <p:txBody>
          <a:bodyPr anchor="ctr">
            <a:normAutofit lnSpcReduction="10000"/>
          </a:bodyPr>
          <a:lstStyle/>
          <a:p>
            <a:pPr marL="0" indent="0">
              <a:buNone/>
            </a:pPr>
            <a:r>
              <a:rPr lang="el-GR" sz="2000" dirty="0">
                <a:effectLst/>
                <a:latin typeface="Calibri" panose="020F0502020204030204" pitchFamily="34" charset="0"/>
                <a:ea typeface="Calibri" panose="020F0502020204030204" pitchFamily="34" charset="0"/>
                <a:cs typeface="Times New Roman" panose="02020603050405020304" pitchFamily="18" charset="0"/>
              </a:rPr>
              <a:t>Η εργασία αποσκοπεί στην δημιουργία ενός 3</a:t>
            </a:r>
            <a:r>
              <a:rPr lang="en-GB" sz="2000" dirty="0">
                <a:effectLst/>
                <a:latin typeface="Calibri" panose="020F0502020204030204" pitchFamily="34" charset="0"/>
                <a:ea typeface="Calibri" panose="020F0502020204030204" pitchFamily="34" charset="0"/>
                <a:cs typeface="Times New Roman" panose="02020603050405020304" pitchFamily="18" charset="0"/>
              </a:rPr>
              <a:t>D </a:t>
            </a:r>
            <a:r>
              <a:rPr lang="el-GR" sz="2000" dirty="0">
                <a:effectLst/>
                <a:latin typeface="Calibri" panose="020F0502020204030204" pitchFamily="34" charset="0"/>
                <a:ea typeface="Calibri" panose="020F0502020204030204" pitchFamily="34" charset="0"/>
                <a:cs typeface="Times New Roman" panose="02020603050405020304" pitchFamily="18" charset="0"/>
              </a:rPr>
              <a:t>παιχνιδιού. Αυτό θα υλοποιηθεί με την βοήθεια της πλατφόρμας </a:t>
            </a:r>
            <a:r>
              <a:rPr lang="en-US" sz="2000" dirty="0">
                <a:effectLst/>
                <a:latin typeface="Calibri" panose="020F0502020204030204" pitchFamily="34" charset="0"/>
                <a:ea typeface="Calibri" panose="020F0502020204030204" pitchFamily="34" charset="0"/>
                <a:cs typeface="Times New Roman" panose="02020603050405020304" pitchFamily="18" charset="0"/>
              </a:rPr>
              <a:t>Unity</a:t>
            </a:r>
            <a:r>
              <a:rPr lang="el-GR" sz="2000" dirty="0">
                <a:effectLst/>
                <a:latin typeface="Calibri" panose="020F0502020204030204" pitchFamily="34" charset="0"/>
                <a:ea typeface="Calibri" panose="020F0502020204030204" pitchFamily="34" charset="0"/>
                <a:cs typeface="Times New Roman" panose="02020603050405020304" pitchFamily="18" charset="0"/>
              </a:rPr>
              <a:t>, η οποία παρέχει πληθώρα </a:t>
            </a:r>
            <a:r>
              <a:rPr lang="en-US" sz="2000" dirty="0">
                <a:effectLst/>
                <a:latin typeface="Calibri" panose="020F0502020204030204" pitchFamily="34" charset="0"/>
                <a:ea typeface="Calibri" panose="020F0502020204030204" pitchFamily="34" charset="0"/>
                <a:cs typeface="Times New Roman" panose="02020603050405020304" pitchFamily="18" charset="0"/>
              </a:rPr>
              <a:t>Assets</a:t>
            </a:r>
            <a:r>
              <a:rPr lang="el-GR" sz="2000" dirty="0">
                <a:effectLst/>
                <a:latin typeface="Calibri" panose="020F0502020204030204" pitchFamily="34" charset="0"/>
                <a:ea typeface="Calibri" panose="020F0502020204030204" pitchFamily="34" charset="0"/>
                <a:cs typeface="Times New Roman" panose="02020603050405020304" pitchFamily="18" charset="0"/>
              </a:rPr>
              <a:t>, προσδίδοντας στην εργασία μας αληθοφάνεια.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l-GR" sz="2000" dirty="0">
                <a:effectLst/>
                <a:latin typeface="Calibri" panose="020F0502020204030204" pitchFamily="34" charset="0"/>
                <a:ea typeface="Calibri" panose="020F0502020204030204" pitchFamily="34" charset="0"/>
                <a:cs typeface="Times New Roman" panose="02020603050405020304" pitchFamily="18" charset="0"/>
              </a:rPr>
              <a:t>Κύριος στόχος της εργασίας είναι η δημιουργία ενός 2</a:t>
            </a:r>
            <a:r>
              <a:rPr lang="en-US" sz="2000" dirty="0">
                <a:effectLst/>
                <a:latin typeface="Calibri" panose="020F0502020204030204" pitchFamily="34" charset="0"/>
                <a:ea typeface="Calibri" panose="020F0502020204030204" pitchFamily="34" charset="0"/>
                <a:cs typeface="Times New Roman" panose="02020603050405020304" pitchFamily="18" charset="0"/>
              </a:rPr>
              <a:t>D</a:t>
            </a:r>
            <a:r>
              <a:rPr lang="el-GR" sz="2000" dirty="0">
                <a:effectLst/>
                <a:latin typeface="Calibri" panose="020F0502020204030204" pitchFamily="34" charset="0"/>
                <a:ea typeface="Calibri" panose="020F0502020204030204" pitchFamily="34" charset="0"/>
                <a:cs typeface="Times New Roman" panose="02020603050405020304" pitchFamily="18" charset="0"/>
              </a:rPr>
              <a:t> ή 3</a:t>
            </a:r>
            <a:r>
              <a:rPr lang="en-US" sz="2000" dirty="0">
                <a:effectLst/>
                <a:latin typeface="Calibri" panose="020F0502020204030204" pitchFamily="34" charset="0"/>
                <a:ea typeface="Calibri" panose="020F0502020204030204" pitchFamily="34" charset="0"/>
                <a:cs typeface="Times New Roman" panose="02020603050405020304" pitchFamily="18" charset="0"/>
              </a:rPr>
              <a:t>D</a:t>
            </a:r>
            <a:r>
              <a:rPr lang="el-GR" sz="2000" dirty="0">
                <a:effectLst/>
                <a:latin typeface="Calibri" panose="020F0502020204030204" pitchFamily="34" charset="0"/>
                <a:ea typeface="Calibri" panose="020F0502020204030204" pitchFamily="34" charset="0"/>
                <a:cs typeface="Times New Roman" panose="02020603050405020304" pitchFamily="18" charset="0"/>
              </a:rPr>
              <a:t> χρησιμοποιώντας την πλατφόρμα της </a:t>
            </a:r>
            <a:r>
              <a:rPr lang="en-US" sz="2000" dirty="0">
                <a:effectLst/>
                <a:latin typeface="Calibri" panose="020F0502020204030204" pitchFamily="34" charset="0"/>
                <a:ea typeface="Calibri" panose="020F0502020204030204" pitchFamily="34" charset="0"/>
                <a:cs typeface="Times New Roman" panose="02020603050405020304" pitchFamily="18" charset="0"/>
              </a:rPr>
              <a:t>unity </a:t>
            </a:r>
            <a:r>
              <a:rPr lang="el-GR" sz="2000" dirty="0">
                <a:effectLst/>
                <a:latin typeface="Calibri" panose="020F0502020204030204" pitchFamily="34" charset="0"/>
                <a:ea typeface="Calibri" panose="020F0502020204030204" pitchFamily="34" charset="0"/>
                <a:cs typeface="Times New Roman" panose="02020603050405020304" pitchFamily="18" charset="0"/>
              </a:rPr>
              <a:t>3</a:t>
            </a:r>
            <a:r>
              <a:rPr lang="en-US" sz="2000" dirty="0">
                <a:effectLst/>
                <a:latin typeface="Calibri" panose="020F0502020204030204" pitchFamily="34" charset="0"/>
                <a:ea typeface="Calibri" panose="020F0502020204030204" pitchFamily="34" charset="0"/>
                <a:cs typeface="Times New Roman" panose="02020603050405020304" pitchFamily="18" charset="0"/>
              </a:rPr>
              <a:t>D</a:t>
            </a:r>
            <a:r>
              <a:rPr lang="el-GR" sz="2000" dirty="0">
                <a:effectLst/>
                <a:latin typeface="Calibri" panose="020F0502020204030204" pitchFamily="34" charset="0"/>
                <a:ea typeface="Calibri" panose="020F0502020204030204" pitchFamily="34" charset="0"/>
                <a:cs typeface="Times New Roman" panose="02020603050405020304" pitchFamily="18" charset="0"/>
              </a:rPr>
              <a:t>. Συγκεκριμένα, δημιουργήσαμε ένα παιχνίδι με κύριο χαρακτήρα ένα ιππότη, ο οποίος δέχεται ‘’κύματα’’ αντιπάλων (συνήθως 3-4 κάθε φορά) προσπαθώντας να τους σκοτώσει. Αυτό επιτυγχάνεται είτε πετώντας από μακριά με μπάλες φωτιάς, είτε από κοντά στοχεύοντάς τους με το σπαθί. Η ζωή, τόσο του ιππότη μας, όσο και των αντιπάλων μας, είναι σε μορφή μπάρας πάνω από τον κάθε χαρακτήρα. Κάθε φορά που ο ιππότης σκοτώνει όλους τους αντιπάλους του εμφανίζεται ένα μήνυμα ‘’</a:t>
            </a:r>
            <a:r>
              <a:rPr lang="en-US" sz="2000" dirty="0">
                <a:effectLst/>
                <a:latin typeface="Calibri" panose="020F0502020204030204" pitchFamily="34" charset="0"/>
                <a:ea typeface="Calibri" panose="020F0502020204030204" pitchFamily="34" charset="0"/>
                <a:cs typeface="Times New Roman" panose="02020603050405020304" pitchFamily="18" charset="0"/>
              </a:rPr>
              <a:t>Wave completed</a:t>
            </a:r>
            <a:r>
              <a:rPr lang="el-GR" sz="2000" dirty="0">
                <a:effectLst/>
                <a:latin typeface="Calibri" panose="020F0502020204030204" pitchFamily="34" charset="0"/>
                <a:ea typeface="Calibri" panose="020F0502020204030204" pitchFamily="34" charset="0"/>
                <a:cs typeface="Times New Roman" panose="02020603050405020304" pitchFamily="18" charset="0"/>
              </a:rPr>
              <a:t>’’ ενώ λίγα δευτερόλεπτα αργότερα, νέο ‘’κύμα’’ αντιπάλων έρχεται για αντεπίθεση. Παράλληλα, με κάθε επιτυχία, συμπληρώνει και μια μπάρα, λεγόμενη ως </a:t>
            </a:r>
            <a:r>
              <a:rPr lang="en-US" sz="2000" dirty="0">
                <a:effectLst/>
                <a:latin typeface="Calibri" panose="020F0502020204030204" pitchFamily="34" charset="0"/>
                <a:ea typeface="Calibri" panose="020F0502020204030204" pitchFamily="34" charset="0"/>
                <a:cs typeface="Times New Roman" panose="02020603050405020304" pitchFamily="18" charset="0"/>
              </a:rPr>
              <a:t>XP</a:t>
            </a:r>
            <a:r>
              <a:rPr lang="el-GR" sz="2000" dirty="0">
                <a:effectLst/>
                <a:latin typeface="Calibri" panose="020F0502020204030204" pitchFamily="34" charset="0"/>
                <a:ea typeface="Calibri" panose="020F0502020204030204" pitchFamily="34" charset="0"/>
                <a:cs typeface="Times New Roman" panose="02020603050405020304" pitchFamily="18" charset="0"/>
              </a:rPr>
              <a:t>,  η οποία αναπαριστά τους βαθμούς μας.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l-GR" sz="2000" dirty="0">
                <a:effectLst/>
                <a:latin typeface="Calibri" panose="020F0502020204030204" pitchFamily="34" charset="0"/>
                <a:ea typeface="Calibri" panose="020F0502020204030204" pitchFamily="34" charset="0"/>
                <a:cs typeface="Times New Roman" panose="02020603050405020304" pitchFamily="18" charset="0"/>
              </a:rPr>
              <a:t>Συγχρόνως, έπρεπε να αντιμετωπίσουμε διάφορες δυσκολίες, κυρίως για την σχεδίαση. Η σημαντικότερη ήταν πως η κάμερα πρέπει να ακολουθεί τον χαρακτήρα όπου κινείται, δηλαδή ‘’</a:t>
            </a:r>
            <a:r>
              <a:rPr lang="en-US" sz="2000" dirty="0">
                <a:effectLst/>
                <a:latin typeface="Calibri" panose="020F0502020204030204" pitchFamily="34" charset="0"/>
                <a:ea typeface="Calibri" panose="020F0502020204030204" pitchFamily="34" charset="0"/>
                <a:cs typeface="Times New Roman" panose="02020603050405020304" pitchFamily="18" charset="0"/>
              </a:rPr>
              <a:t>third person</a:t>
            </a:r>
            <a:r>
              <a:rPr lang="el-GR" sz="2000" dirty="0">
                <a:effectLst/>
                <a:latin typeface="Calibri" panose="020F0502020204030204" pitchFamily="34" charset="0"/>
                <a:ea typeface="Calibri" panose="020F0502020204030204" pitchFamily="34" charset="0"/>
                <a:cs typeface="Times New Roman" panose="02020603050405020304" pitchFamily="18" charset="0"/>
              </a:rPr>
              <a:t>’’. Ακόμα, τα κτήρια και τα αντικείμενα που υπάρχουν στον χάρτη, είναι αναγκαίο να διαχωρίζονται με </a:t>
            </a:r>
            <a:r>
              <a:rPr lang="en-US" sz="2000" dirty="0">
                <a:effectLst/>
                <a:latin typeface="Calibri" panose="020F0502020204030204" pitchFamily="34" charset="0"/>
                <a:ea typeface="Calibri" panose="020F0502020204030204" pitchFamily="34" charset="0"/>
                <a:cs typeface="Times New Roman" panose="02020603050405020304" pitchFamily="18" charset="0"/>
              </a:rPr>
              <a:t>colliders</a:t>
            </a:r>
            <a:r>
              <a:rPr lang="el-GR" sz="2000" dirty="0">
                <a:effectLst/>
                <a:latin typeface="Calibri" panose="020F0502020204030204" pitchFamily="34" charset="0"/>
                <a:ea typeface="Calibri" panose="020F0502020204030204" pitchFamily="34" charset="0"/>
                <a:cs typeface="Times New Roman" panose="02020603050405020304" pitchFamily="18" charset="0"/>
              </a:rPr>
              <a:t>, έτσι ώστε ο χαρακτήρας να είναι αδύνατον να τα διαπερνά.</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1700" dirty="0"/>
          </a:p>
        </p:txBody>
      </p:sp>
    </p:spTree>
    <p:extLst>
      <p:ext uri="{BB962C8B-B14F-4D97-AF65-F5344CB8AC3E}">
        <p14:creationId xmlns:p14="http://schemas.microsoft.com/office/powerpoint/2010/main" val="213598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D64142-F836-0B7A-0133-3E93F6E088F4}"/>
              </a:ext>
            </a:extLst>
          </p:cNvPr>
          <p:cNvSpPr>
            <a:spLocks noGrp="1"/>
          </p:cNvSpPr>
          <p:nvPr>
            <p:ph type="title"/>
          </p:nvPr>
        </p:nvSpPr>
        <p:spPr>
          <a:xfrm>
            <a:off x="826396" y="586855"/>
            <a:ext cx="4230100" cy="3387497"/>
          </a:xfrm>
        </p:spPr>
        <p:txBody>
          <a:bodyPr anchor="b">
            <a:normAutofit/>
          </a:bodyPr>
          <a:lstStyle/>
          <a:p>
            <a:pPr algn="r"/>
            <a:r>
              <a:rPr lang="el-GR" sz="4000">
                <a:solidFill>
                  <a:srgbClr val="FFFFFF"/>
                </a:solidFill>
              </a:rPr>
              <a:t>Όλα τα </a:t>
            </a:r>
            <a:r>
              <a:rPr lang="en-US" sz="4000">
                <a:solidFill>
                  <a:srgbClr val="FFFFFF"/>
                </a:solidFill>
              </a:rPr>
              <a:t>C# scripts </a:t>
            </a:r>
            <a:r>
              <a:rPr lang="el-GR" sz="4000">
                <a:solidFill>
                  <a:srgbClr val="FFFFFF"/>
                </a:solidFill>
              </a:rPr>
              <a:t>που χρησιμοποιήθηκαν</a:t>
            </a:r>
            <a:endParaRPr lang="en-GB" sz="4000">
              <a:solidFill>
                <a:srgbClr val="FFFFFF"/>
              </a:solidFill>
            </a:endParaRPr>
          </a:p>
        </p:txBody>
      </p:sp>
      <p:sp>
        <p:nvSpPr>
          <p:cNvPr id="3" name="Content Placeholder 2">
            <a:extLst>
              <a:ext uri="{FF2B5EF4-FFF2-40B4-BE49-F238E27FC236}">
                <a16:creationId xmlns:a16="http://schemas.microsoft.com/office/drawing/2014/main" id="{AEFC69A7-E1D9-2902-35F5-35F6C08CC006}"/>
              </a:ext>
            </a:extLst>
          </p:cNvPr>
          <p:cNvSpPr>
            <a:spLocks noGrp="1"/>
          </p:cNvSpPr>
          <p:nvPr>
            <p:ph idx="1"/>
          </p:nvPr>
        </p:nvSpPr>
        <p:spPr>
          <a:xfrm>
            <a:off x="6611797" y="301557"/>
            <a:ext cx="6432994" cy="6386814"/>
          </a:xfrm>
        </p:spPr>
        <p:txBody>
          <a:bodyPr anchor="ctr">
            <a:normAutofit/>
          </a:bodyPr>
          <a:lstStyle/>
          <a:p>
            <a:r>
              <a:rPr lang="en-GB" sz="1600" b="1" dirty="0">
                <a:effectLst/>
                <a:latin typeface="Calibri" panose="020F0502020204030204" pitchFamily="34" charset="0"/>
                <a:ea typeface="Calibri" panose="020F0502020204030204" pitchFamily="34" charset="0"/>
                <a:cs typeface="Times New Roman" panose="02020603050405020304" pitchFamily="18" charset="0"/>
              </a:rPr>
              <a:t>BillboardEffects</a:t>
            </a:r>
            <a:endParaRPr lang="el-GR" sz="1600" b="1" dirty="0">
              <a:effectLst/>
              <a:latin typeface="Calibri" panose="020F0502020204030204" pitchFamily="34" charset="0"/>
              <a:ea typeface="Calibri" panose="020F0502020204030204" pitchFamily="34" charset="0"/>
              <a:cs typeface="Times New Roman" panose="02020603050405020304" pitchFamily="18" charset="0"/>
            </a:endParaRPr>
          </a:p>
          <a:p>
            <a:r>
              <a:rPr lang="en-GB" sz="1600" b="1" dirty="0">
                <a:effectLst/>
                <a:latin typeface="Calibri" panose="020F0502020204030204" pitchFamily="34" charset="0"/>
                <a:ea typeface="Calibri" panose="020F0502020204030204" pitchFamily="34" charset="0"/>
                <a:cs typeface="Times New Roman" panose="02020603050405020304" pitchFamily="18" charset="0"/>
              </a:rPr>
              <a:t>Clue</a:t>
            </a:r>
            <a:endParaRPr lang="el-GR" sz="1600" b="1" dirty="0">
              <a:latin typeface="Calibri" panose="020F0502020204030204" pitchFamily="34" charset="0"/>
              <a:ea typeface="Calibri" panose="020F0502020204030204" pitchFamily="34" charset="0"/>
              <a:cs typeface="Times New Roman" panose="02020603050405020304" pitchFamily="18" charset="0"/>
            </a:endParaRPr>
          </a:p>
          <a:p>
            <a:r>
              <a:rPr lang="en-GB" sz="1600" b="1" dirty="0">
                <a:effectLst/>
                <a:latin typeface="Calibri" panose="020F0502020204030204" pitchFamily="34" charset="0"/>
                <a:ea typeface="Calibri" panose="020F0502020204030204" pitchFamily="34" charset="0"/>
                <a:cs typeface="Times New Roman" panose="02020603050405020304" pitchFamily="18" charset="0"/>
              </a:rPr>
              <a:t>Health</a:t>
            </a:r>
            <a:endParaRPr lang="el-GR" sz="1600" b="1" dirty="0">
              <a:effectLst/>
              <a:latin typeface="Calibri" panose="020F0502020204030204" pitchFamily="34" charset="0"/>
              <a:ea typeface="Calibri" panose="020F0502020204030204" pitchFamily="34" charset="0"/>
              <a:cs typeface="Times New Roman" panose="02020603050405020304" pitchFamily="18" charset="0"/>
            </a:endParaRPr>
          </a:p>
          <a:p>
            <a:r>
              <a:rPr lang="en-GB" sz="1600" b="1" dirty="0">
                <a:effectLst/>
                <a:latin typeface="Calibri" panose="020F0502020204030204" pitchFamily="34" charset="0"/>
                <a:ea typeface="Calibri" panose="020F0502020204030204" pitchFamily="34" charset="0"/>
                <a:cs typeface="Times New Roman" panose="02020603050405020304" pitchFamily="18" charset="0"/>
              </a:rPr>
              <a:t>Player Health</a:t>
            </a:r>
            <a:r>
              <a:rPr lang="el-GR" sz="1600" b="1" dirty="0">
                <a:effectLst/>
                <a:latin typeface="Calibri" panose="020F0502020204030204" pitchFamily="34" charset="0"/>
                <a:ea typeface="Calibri" panose="020F0502020204030204" pitchFamily="34" charset="0"/>
                <a:cs typeface="Times New Roman" panose="02020603050405020304" pitchFamily="18" charset="0"/>
              </a:rPr>
              <a:t>:</a:t>
            </a:r>
            <a:r>
              <a:rPr lang="el-GR" sz="16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600" b="1" dirty="0">
                <a:effectLst/>
                <a:latin typeface="Calibri" panose="020F0502020204030204" pitchFamily="34" charset="0"/>
                <a:ea typeface="Calibri" panose="020F0502020204030204" pitchFamily="34" charset="0"/>
                <a:cs typeface="Times New Roman" panose="02020603050405020304" pitchFamily="18" charset="0"/>
              </a:rPr>
              <a:t>Enemy Health</a:t>
            </a:r>
            <a:endParaRPr lang="el-GR" sz="1600" b="1" dirty="0">
              <a:latin typeface="Calibri" panose="020F0502020204030204" pitchFamily="34" charset="0"/>
              <a:ea typeface="Calibri" panose="020F0502020204030204" pitchFamily="34" charset="0"/>
              <a:cs typeface="Times New Roman" panose="02020603050405020304" pitchFamily="18" charset="0"/>
            </a:endParaRPr>
          </a:p>
          <a:p>
            <a:r>
              <a:rPr lang="en-GB" sz="1600" b="1" dirty="0">
                <a:effectLst/>
                <a:latin typeface="Calibri" panose="020F0502020204030204" pitchFamily="34" charset="0"/>
                <a:ea typeface="Calibri" panose="020F0502020204030204" pitchFamily="34" charset="0"/>
                <a:cs typeface="Times New Roman" panose="02020603050405020304" pitchFamily="18" charset="0"/>
              </a:rPr>
              <a:t>Fireball</a:t>
            </a:r>
            <a:r>
              <a:rPr lang="el-GR" sz="1600" b="1" dirty="0">
                <a:effectLst/>
                <a:latin typeface="Calibri" panose="020F0502020204030204" pitchFamily="34" charset="0"/>
                <a:ea typeface="Calibri" panose="020F0502020204030204" pitchFamily="34" charset="0"/>
                <a:cs typeface="Times New Roman" panose="02020603050405020304" pitchFamily="18" charset="0"/>
              </a:rPr>
              <a:t>:</a:t>
            </a:r>
            <a:r>
              <a:rPr lang="el-GR" sz="16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600" b="1" dirty="0">
              <a:effectLst/>
              <a:latin typeface="Calibri" panose="020F0502020204030204" pitchFamily="34" charset="0"/>
              <a:ea typeface="Calibri" panose="020F0502020204030204" pitchFamily="34" charset="0"/>
              <a:cs typeface="Times New Roman" panose="02020603050405020304" pitchFamily="18" charset="0"/>
            </a:endParaRPr>
          </a:p>
          <a:p>
            <a:r>
              <a:rPr lang="en-GB" sz="1600" b="1" dirty="0" err="1">
                <a:effectLst/>
                <a:latin typeface="Calibri" panose="020F0502020204030204" pitchFamily="34" charset="0"/>
                <a:ea typeface="Calibri" panose="020F0502020204030204" pitchFamily="34" charset="0"/>
                <a:cs typeface="Times New Roman" panose="02020603050405020304" pitchFamily="18" charset="0"/>
              </a:rPr>
              <a:t>SwordDamage</a:t>
            </a:r>
            <a:r>
              <a:rPr lang="el-GR" sz="1600" b="1" dirty="0">
                <a:effectLst/>
                <a:latin typeface="Calibri" panose="020F0502020204030204" pitchFamily="34" charset="0"/>
                <a:ea typeface="Calibri" panose="020F0502020204030204" pitchFamily="34" charset="0"/>
                <a:cs typeface="Times New Roman" panose="02020603050405020304" pitchFamily="18" charset="0"/>
              </a:rPr>
              <a:t>:</a:t>
            </a:r>
            <a:r>
              <a:rPr lang="el-GR" sz="16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600" b="1" dirty="0">
              <a:latin typeface="Calibri" panose="020F0502020204030204" pitchFamily="34" charset="0"/>
              <a:ea typeface="Calibri" panose="020F0502020204030204" pitchFamily="34" charset="0"/>
              <a:cs typeface="Times New Roman" panose="02020603050405020304" pitchFamily="18" charset="0"/>
            </a:endParaRPr>
          </a:p>
          <a:p>
            <a:r>
              <a:rPr lang="en-GB" sz="1600" b="1" dirty="0">
                <a:effectLst/>
                <a:latin typeface="Calibri" panose="020F0502020204030204" pitchFamily="34" charset="0"/>
                <a:ea typeface="Calibri" panose="020F0502020204030204" pitchFamily="34" charset="0"/>
                <a:cs typeface="Times New Roman" panose="02020603050405020304" pitchFamily="18" charset="0"/>
              </a:rPr>
              <a:t>Victory Screen</a:t>
            </a:r>
            <a:r>
              <a:rPr lang="el-GR" sz="1600" b="1" dirty="0">
                <a:effectLst/>
                <a:latin typeface="Calibri" panose="020F0502020204030204" pitchFamily="34" charset="0"/>
                <a:ea typeface="Calibri" panose="020F0502020204030204" pitchFamily="34" charset="0"/>
                <a:cs typeface="Times New Roman" panose="02020603050405020304" pitchFamily="18" charset="0"/>
              </a:rPr>
              <a:t>:</a:t>
            </a:r>
            <a:r>
              <a:rPr lang="el-GR" sz="16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600" b="1" dirty="0">
                <a:effectLst/>
                <a:latin typeface="Calibri" panose="020F0502020204030204" pitchFamily="34" charset="0"/>
                <a:ea typeface="Calibri" panose="020F0502020204030204" pitchFamily="34" charset="0"/>
                <a:cs typeface="Times New Roman" panose="02020603050405020304" pitchFamily="18" charset="0"/>
              </a:rPr>
              <a:t>Enemy sight</a:t>
            </a:r>
            <a:r>
              <a:rPr lang="el-GR" sz="1600" b="1" dirty="0">
                <a:effectLst/>
                <a:latin typeface="Calibri" panose="020F0502020204030204" pitchFamily="34" charset="0"/>
                <a:ea typeface="Calibri" panose="020F0502020204030204" pitchFamily="34" charset="0"/>
                <a:cs typeface="Times New Roman" panose="02020603050405020304" pitchFamily="18" charset="0"/>
              </a:rPr>
              <a:t>:</a:t>
            </a:r>
            <a:r>
              <a:rPr lang="el-GR" sz="1600" dirty="0">
                <a:effectLst/>
                <a:latin typeface="Calibri" panose="020F0502020204030204" pitchFamily="34" charset="0"/>
                <a:ea typeface="Calibri" panose="020F0502020204030204" pitchFamily="34" charset="0"/>
                <a:cs typeface="Times New Roman" panose="02020603050405020304" pitchFamily="18" charset="0"/>
              </a:rPr>
              <a:t> </a:t>
            </a:r>
            <a:endParaRPr lang="el-GR" sz="1600" dirty="0">
              <a:latin typeface="Calibri" panose="020F0502020204030204" pitchFamily="34" charset="0"/>
              <a:ea typeface="Calibri" panose="020F0502020204030204" pitchFamily="34" charset="0"/>
              <a:cs typeface="Times New Roman" panose="02020603050405020304" pitchFamily="18" charset="0"/>
            </a:endParaRPr>
          </a:p>
          <a:p>
            <a:r>
              <a:rPr lang="en-GB" sz="1600" b="1" dirty="0">
                <a:effectLst/>
                <a:latin typeface="Calibri" panose="020F0502020204030204" pitchFamily="34" charset="0"/>
                <a:ea typeface="Calibri" panose="020F0502020204030204" pitchFamily="34" charset="0"/>
                <a:cs typeface="Times New Roman" panose="02020603050405020304" pitchFamily="18" charset="0"/>
              </a:rPr>
              <a:t>Enemy attack</a:t>
            </a:r>
            <a:r>
              <a:rPr lang="el-GR" sz="1600" b="1" dirty="0">
                <a:effectLst/>
                <a:latin typeface="Calibri" panose="020F0502020204030204" pitchFamily="34" charset="0"/>
                <a:ea typeface="Calibri" panose="020F0502020204030204" pitchFamily="34" charset="0"/>
                <a:cs typeface="Times New Roman" panose="02020603050405020304" pitchFamily="18" charset="0"/>
              </a:rPr>
              <a:t>:</a:t>
            </a:r>
            <a:r>
              <a:rPr lang="el-GR" sz="16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600" b="1" dirty="0">
                <a:effectLst/>
                <a:latin typeface="Calibri" panose="020F0502020204030204" pitchFamily="34" charset="0"/>
                <a:ea typeface="Calibri" panose="020F0502020204030204" pitchFamily="34" charset="0"/>
                <a:cs typeface="Times New Roman" panose="02020603050405020304" pitchFamily="18" charset="0"/>
              </a:rPr>
              <a:t>Damage trigger</a:t>
            </a:r>
            <a:r>
              <a:rPr lang="el-GR" sz="1600" b="1" dirty="0">
                <a:effectLst/>
                <a:latin typeface="Calibri" panose="020F0502020204030204" pitchFamily="34" charset="0"/>
                <a:ea typeface="Calibri" panose="020F0502020204030204" pitchFamily="34" charset="0"/>
                <a:cs typeface="Times New Roman" panose="02020603050405020304" pitchFamily="18" charset="0"/>
              </a:rPr>
              <a:t>:</a:t>
            </a:r>
            <a:r>
              <a:rPr lang="el-GR" sz="16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600" b="1" dirty="0">
                <a:effectLst/>
                <a:latin typeface="Calibri" panose="020F0502020204030204" pitchFamily="34" charset="0"/>
                <a:ea typeface="Calibri" panose="020F0502020204030204" pitchFamily="34" charset="0"/>
                <a:cs typeface="Times New Roman" panose="02020603050405020304" pitchFamily="18" charset="0"/>
              </a:rPr>
              <a:t>Heal orb</a:t>
            </a:r>
            <a:r>
              <a:rPr lang="el-GR" sz="1600" b="1" dirty="0">
                <a:effectLst/>
                <a:latin typeface="Calibri" panose="020F0502020204030204" pitchFamily="34" charset="0"/>
                <a:ea typeface="Calibri" panose="020F0502020204030204" pitchFamily="34" charset="0"/>
                <a:cs typeface="Times New Roman" panose="02020603050405020304" pitchFamily="18" charset="0"/>
              </a:rPr>
              <a:t>:</a:t>
            </a:r>
            <a:r>
              <a:rPr lang="el-GR" sz="16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600" b="1" dirty="0" err="1">
                <a:effectLst/>
                <a:latin typeface="Calibri" panose="020F0502020204030204" pitchFamily="34" charset="0"/>
                <a:ea typeface="Calibri" panose="020F0502020204030204" pitchFamily="34" charset="0"/>
                <a:cs typeface="Times New Roman" panose="02020603050405020304" pitchFamily="18" charset="0"/>
              </a:rPr>
              <a:t>MainMenuManager</a:t>
            </a:r>
            <a:r>
              <a:rPr lang="el-GR" sz="1600" b="1" dirty="0">
                <a:effectLst/>
                <a:latin typeface="Calibri" panose="020F0502020204030204" pitchFamily="34" charset="0"/>
                <a:ea typeface="Calibri" panose="020F0502020204030204" pitchFamily="34" charset="0"/>
                <a:cs typeface="Times New Roman" panose="02020603050405020304" pitchFamily="18" charset="0"/>
              </a:rPr>
              <a:t>:</a:t>
            </a:r>
          </a:p>
          <a:p>
            <a:r>
              <a:rPr lang="en-GB" sz="1600" b="1" dirty="0">
                <a:effectLst/>
                <a:latin typeface="Calibri" panose="020F0502020204030204" pitchFamily="34" charset="0"/>
                <a:ea typeface="Calibri" panose="020F0502020204030204" pitchFamily="34" charset="0"/>
                <a:cs typeface="Times New Roman" panose="02020603050405020304" pitchFamily="18" charset="0"/>
              </a:rPr>
              <a:t>PauseMenuManager</a:t>
            </a:r>
            <a:r>
              <a:rPr lang="el-GR" sz="1600" b="1"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600" b="1" dirty="0" err="1">
                <a:effectLst/>
                <a:latin typeface="Calibri" panose="020F0502020204030204" pitchFamily="34" charset="0"/>
                <a:ea typeface="Calibri" panose="020F0502020204030204" pitchFamily="34" charset="0"/>
                <a:cs typeface="Times New Roman" panose="02020603050405020304" pitchFamily="18" charset="0"/>
              </a:rPr>
              <a:t>Xp</a:t>
            </a:r>
            <a:endParaRPr lang="el-GR" sz="1600" b="1" dirty="0">
              <a:latin typeface="Calibri" panose="020F0502020204030204" pitchFamily="34" charset="0"/>
              <a:ea typeface="Calibri" panose="020F0502020204030204" pitchFamily="34" charset="0"/>
              <a:cs typeface="Times New Roman" panose="02020603050405020304" pitchFamily="18" charset="0"/>
            </a:endParaRPr>
          </a:p>
          <a:p>
            <a:r>
              <a:rPr lang="en-GB" sz="1600" b="1" dirty="0" err="1">
                <a:effectLst/>
                <a:latin typeface="Calibri" panose="020F0502020204030204" pitchFamily="34" charset="0"/>
                <a:ea typeface="Calibri" panose="020F0502020204030204" pitchFamily="34" charset="0"/>
                <a:cs typeface="Times New Roman" panose="02020603050405020304" pitchFamily="18" charset="0"/>
              </a:rPr>
              <a:t>PlayerXp</a:t>
            </a:r>
            <a:r>
              <a:rPr lang="el-GR" sz="1600" b="1" dirty="0">
                <a:effectLst/>
                <a:latin typeface="Calibri" panose="020F0502020204030204" pitchFamily="34" charset="0"/>
                <a:ea typeface="Calibri" panose="020F0502020204030204" pitchFamily="34" charset="0"/>
                <a:cs typeface="Times New Roman" panose="02020603050405020304" pitchFamily="18" charset="0"/>
              </a:rPr>
              <a:t> </a:t>
            </a:r>
            <a:endParaRPr lang="el-GR" sz="1600" b="1" dirty="0">
              <a:latin typeface="Calibri" panose="020F0502020204030204" pitchFamily="34" charset="0"/>
              <a:ea typeface="Calibri" panose="020F0502020204030204" pitchFamily="34" charset="0"/>
              <a:cs typeface="Times New Roman" panose="02020603050405020304" pitchFamily="18" charset="0"/>
            </a:endParaRPr>
          </a:p>
          <a:p>
            <a:endParaRPr lang="en-GB" sz="1600" dirty="0"/>
          </a:p>
        </p:txBody>
      </p:sp>
    </p:spTree>
    <p:extLst>
      <p:ext uri="{BB962C8B-B14F-4D97-AF65-F5344CB8AC3E}">
        <p14:creationId xmlns:p14="http://schemas.microsoft.com/office/powerpoint/2010/main" val="365653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15"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7EDB62C-E0ED-C74A-2B6D-C5563E619B75}"/>
              </a:ext>
            </a:extLst>
          </p:cNvPr>
          <p:cNvSpPr>
            <a:spLocks noGrp="1"/>
          </p:cNvSpPr>
          <p:nvPr>
            <p:ph type="title"/>
          </p:nvPr>
        </p:nvSpPr>
        <p:spPr>
          <a:xfrm>
            <a:off x="1141965" y="1321743"/>
            <a:ext cx="3787482" cy="4277890"/>
          </a:xfrm>
        </p:spPr>
        <p:txBody>
          <a:bodyPr anchor="ctr">
            <a:normAutofit/>
          </a:bodyPr>
          <a:lstStyle/>
          <a:p>
            <a:r>
              <a:rPr lang="el-GR" dirty="0">
                <a:solidFill>
                  <a:srgbClr val="FFFFFF"/>
                </a:solidFill>
              </a:rPr>
              <a:t>Τα σημαντικότερα </a:t>
            </a:r>
            <a:r>
              <a:rPr lang="en-US" dirty="0">
                <a:solidFill>
                  <a:srgbClr val="FFFFFF"/>
                </a:solidFill>
              </a:rPr>
              <a:t>script</a:t>
            </a:r>
            <a:r>
              <a:rPr lang="el-GR" dirty="0">
                <a:solidFill>
                  <a:srgbClr val="FFFFFF"/>
                </a:solidFill>
              </a:rPr>
              <a:t> και λίγα λόγια για αυτά (1/</a:t>
            </a:r>
            <a:r>
              <a:rPr lang="en-US" dirty="0">
                <a:solidFill>
                  <a:srgbClr val="FFFFFF"/>
                </a:solidFill>
              </a:rPr>
              <a:t>2</a:t>
            </a:r>
            <a:r>
              <a:rPr lang="el-GR" dirty="0">
                <a:solidFill>
                  <a:srgbClr val="FFFFFF"/>
                </a:solidFill>
              </a:rPr>
              <a:t>)</a:t>
            </a:r>
            <a:endParaRPr lang="en-GB" dirty="0">
              <a:solidFill>
                <a:srgbClr val="FFFFFF"/>
              </a:solidFill>
            </a:endParaRPr>
          </a:p>
        </p:txBody>
      </p:sp>
      <p:grpSp>
        <p:nvGrpSpPr>
          <p:cNvPr id="57" name="Group 56">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58"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3267C89-EE45-9523-4D23-E375B2DFDB36}"/>
              </a:ext>
            </a:extLst>
          </p:cNvPr>
          <p:cNvSpPr>
            <a:spLocks noGrp="1"/>
          </p:cNvSpPr>
          <p:nvPr>
            <p:ph idx="1"/>
          </p:nvPr>
        </p:nvSpPr>
        <p:spPr>
          <a:xfrm>
            <a:off x="5912693" y="1188719"/>
            <a:ext cx="5561320" cy="4804465"/>
          </a:xfrm>
        </p:spPr>
        <p:txBody>
          <a:bodyPr anchor="ctr">
            <a:normAutofit lnSpcReduction="10000"/>
          </a:bodyPr>
          <a:lstStyle/>
          <a:p>
            <a:pPr marL="0" indent="0">
              <a:buNone/>
            </a:pPr>
            <a:r>
              <a:rPr lang="en-US" sz="1800" b="1" dirty="0"/>
              <a:t>Enemy</a:t>
            </a:r>
            <a:r>
              <a:rPr lang="el-GR" sz="1800" b="1" dirty="0"/>
              <a:t>: </a:t>
            </a:r>
            <a:r>
              <a:rPr lang="el-GR" sz="1600" dirty="0">
                <a:effectLst/>
                <a:latin typeface="Calibri" panose="020F0502020204030204" pitchFamily="34" charset="0"/>
                <a:ea typeface="Calibri" panose="020F0502020204030204" pitchFamily="34" charset="0"/>
                <a:cs typeface="Times New Roman" panose="02020603050405020304" pitchFamily="18" charset="0"/>
              </a:rPr>
              <a:t>Το </a:t>
            </a:r>
            <a:r>
              <a:rPr lang="en-US" sz="1600" dirty="0">
                <a:effectLst/>
                <a:latin typeface="Calibri" panose="020F0502020204030204" pitchFamily="34" charset="0"/>
                <a:ea typeface="Calibri" panose="020F0502020204030204" pitchFamily="34" charset="0"/>
                <a:cs typeface="Times New Roman" panose="02020603050405020304" pitchFamily="18" charset="0"/>
              </a:rPr>
              <a:t>script </a:t>
            </a:r>
            <a:r>
              <a:rPr lang="el-GR" sz="1600" dirty="0">
                <a:effectLst/>
                <a:latin typeface="Calibri" panose="020F0502020204030204" pitchFamily="34" charset="0"/>
                <a:ea typeface="Calibri" panose="020F0502020204030204" pitchFamily="34" charset="0"/>
                <a:cs typeface="Times New Roman" panose="02020603050405020304" pitchFamily="18" charset="0"/>
              </a:rPr>
              <a:t>αυτό λαμβάνει </a:t>
            </a:r>
            <a:r>
              <a:rPr lang="en-US" sz="1600" dirty="0">
                <a:effectLst/>
                <a:latin typeface="Calibri" panose="020F0502020204030204" pitchFamily="34" charset="0"/>
                <a:ea typeface="Calibri" panose="020F0502020204030204" pitchFamily="34" charset="0"/>
                <a:cs typeface="Times New Roman" panose="02020603050405020304" pitchFamily="18" charset="0"/>
              </a:rPr>
              <a:t>animator</a:t>
            </a:r>
            <a:r>
              <a:rPr lang="el-GR" sz="1600" dirty="0">
                <a:effectLst/>
                <a:latin typeface="Calibri" panose="020F0502020204030204" pitchFamily="34" charset="0"/>
                <a:ea typeface="Calibri" panose="020F0502020204030204" pitchFamily="34" charset="0"/>
                <a:cs typeface="Times New Roman" panose="02020603050405020304" pitchFamily="18" charset="0"/>
              </a:rPr>
              <a:t>, μια θέση στο χώρο για να ξέρει προς τα που θα τρέξει, χρειάζεται το </a:t>
            </a:r>
            <a:r>
              <a:rPr lang="en-US" sz="1600" dirty="0">
                <a:effectLst/>
                <a:latin typeface="Calibri" panose="020F0502020204030204" pitchFamily="34" charset="0"/>
                <a:ea typeface="Calibri" panose="020F0502020204030204" pitchFamily="34" charset="0"/>
                <a:cs typeface="Times New Roman" panose="02020603050405020304" pitchFamily="18" charset="0"/>
              </a:rPr>
              <a:t>component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navmeshagent</a:t>
            </a:r>
            <a:r>
              <a:rPr lang="el-GR" sz="1600" dirty="0">
                <a:effectLst/>
                <a:latin typeface="Calibri" panose="020F0502020204030204" pitchFamily="34" charset="0"/>
                <a:ea typeface="Calibri" panose="020F0502020204030204" pitchFamily="34" charset="0"/>
                <a:cs typeface="Times New Roman" panose="02020603050405020304" pitchFamily="18" charset="0"/>
              </a:rPr>
              <a:t>, αλλά και την ζημιά που θα δώσει. Αρχικά, ψάχνουμε τα </a:t>
            </a:r>
            <a:r>
              <a:rPr lang="en-US" sz="1600" dirty="0">
                <a:effectLst/>
                <a:latin typeface="Calibri" panose="020F0502020204030204" pitchFamily="34" charset="0"/>
                <a:ea typeface="Calibri" panose="020F0502020204030204" pitchFamily="34" charset="0"/>
                <a:cs typeface="Times New Roman" panose="02020603050405020304" pitchFamily="18" charset="0"/>
              </a:rPr>
              <a:t>components</a:t>
            </a:r>
            <a:r>
              <a:rPr lang="el-GR" sz="1600" dirty="0">
                <a:effectLst/>
                <a:latin typeface="Calibri" panose="020F0502020204030204" pitchFamily="34" charset="0"/>
                <a:ea typeface="Calibri" panose="020F0502020204030204" pitchFamily="34" charset="0"/>
                <a:cs typeface="Times New Roman" panose="02020603050405020304" pitchFamily="18" charset="0"/>
              </a:rPr>
              <a:t>, σε κάθε καρέ ψάχνουμε αν έχουμε </a:t>
            </a:r>
            <a:r>
              <a:rPr lang="en-US" sz="1600" dirty="0">
                <a:effectLst/>
                <a:latin typeface="Calibri" panose="020F0502020204030204" pitchFamily="34" charset="0"/>
                <a:ea typeface="Calibri" panose="020F0502020204030204" pitchFamily="34" charset="0"/>
                <a:cs typeface="Times New Roman" panose="02020603050405020304" pitchFamily="18" charset="0"/>
              </a:rPr>
              <a:t>target</a:t>
            </a:r>
            <a:r>
              <a:rPr lang="el-GR" sz="1600" dirty="0">
                <a:effectLst/>
                <a:latin typeface="Calibri" panose="020F0502020204030204" pitchFamily="34" charset="0"/>
                <a:ea typeface="Calibri" panose="020F0502020204030204" pitchFamily="34" charset="0"/>
                <a:cs typeface="Times New Roman" panose="02020603050405020304" pitchFamily="18" charset="0"/>
              </a:rPr>
              <a:t> (τον παίχτη </a:t>
            </a:r>
            <a:r>
              <a:rPr lang="el-GR" sz="1600" dirty="0" err="1">
                <a:effectLst/>
                <a:latin typeface="Calibri" panose="020F0502020204030204" pitchFamily="34" charset="0"/>
                <a:ea typeface="Calibri" panose="020F0502020204030204" pitchFamily="34" charset="0"/>
                <a:cs typeface="Times New Roman" panose="02020603050405020304" pitchFamily="18" charset="0"/>
              </a:rPr>
              <a:t>δλδ</a:t>
            </a:r>
            <a:r>
              <a:rPr lang="el-GR" sz="1600" dirty="0">
                <a:effectLst/>
                <a:latin typeface="Calibri" panose="020F0502020204030204" pitchFamily="34" charset="0"/>
                <a:ea typeface="Calibri" panose="020F0502020204030204" pitchFamily="34" charset="0"/>
                <a:cs typeface="Times New Roman" panose="02020603050405020304" pitchFamily="18" charset="0"/>
              </a:rPr>
              <a:t>). Αν έχουμε, με την μέθοδο που έχει ο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navmesh</a:t>
            </a:r>
            <a:r>
              <a:rPr lang="el-GR" sz="1600" dirty="0">
                <a:effectLst/>
                <a:latin typeface="Calibri" panose="020F0502020204030204" pitchFamily="34" charset="0"/>
                <a:ea typeface="Calibri" panose="020F0502020204030204" pitchFamily="34" charset="0"/>
                <a:cs typeface="Times New Roman" panose="02020603050405020304" pitchFamily="18" charset="0"/>
              </a:rPr>
              <a:t> θα πάει προς τα εκεί, είτε περπατώντας είτε με </a:t>
            </a:r>
            <a:r>
              <a:rPr lang="en-US" sz="1600" dirty="0">
                <a:effectLst/>
                <a:latin typeface="Calibri" panose="020F0502020204030204" pitchFamily="34" charset="0"/>
                <a:ea typeface="Calibri" panose="020F0502020204030204" pitchFamily="34" charset="0"/>
                <a:cs typeface="Times New Roman" panose="02020603050405020304" pitchFamily="18" charset="0"/>
              </a:rPr>
              <a:t>animation </a:t>
            </a:r>
            <a:r>
              <a:rPr lang="el-GR" sz="1600" dirty="0">
                <a:effectLst/>
                <a:latin typeface="Calibri" panose="020F0502020204030204" pitchFamily="34" charset="0"/>
                <a:ea typeface="Calibri" panose="020F0502020204030204" pitchFamily="34" charset="0"/>
                <a:cs typeface="Times New Roman" panose="02020603050405020304" pitchFamily="18" charset="0"/>
              </a:rPr>
              <a:t>τρεξίματος. Αν δεν τον βλέπει, θα σταματήσει, παίζοντας το </a:t>
            </a:r>
            <a:r>
              <a:rPr lang="en-US" sz="1600" dirty="0">
                <a:effectLst/>
                <a:latin typeface="Calibri" panose="020F0502020204030204" pitchFamily="34" charset="0"/>
                <a:ea typeface="Calibri" panose="020F0502020204030204" pitchFamily="34" charset="0"/>
                <a:cs typeface="Times New Roman" panose="02020603050405020304" pitchFamily="18" charset="0"/>
              </a:rPr>
              <a:t>animation </a:t>
            </a:r>
            <a:r>
              <a:rPr lang="el-GR" sz="1600" dirty="0">
                <a:effectLst/>
                <a:latin typeface="Calibri" panose="020F0502020204030204" pitchFamily="34" charset="0"/>
                <a:ea typeface="Calibri" panose="020F0502020204030204" pitchFamily="34" charset="0"/>
                <a:cs typeface="Times New Roman" panose="02020603050405020304" pitchFamily="18" charset="0"/>
              </a:rPr>
              <a:t>που στέκεται περιμένοντας. </a:t>
            </a:r>
          </a:p>
          <a:p>
            <a:pPr marL="0" indent="0">
              <a:buNone/>
            </a:pPr>
            <a:r>
              <a:rPr lang="en-US" sz="1800" b="1" dirty="0">
                <a:latin typeface="Calibri" panose="020F0502020204030204" pitchFamily="34" charset="0"/>
                <a:cs typeface="Times New Roman" panose="02020603050405020304" pitchFamily="18" charset="0"/>
              </a:rPr>
              <a:t>Shooter</a:t>
            </a:r>
            <a:r>
              <a:rPr lang="en-US" sz="1600" b="1" dirty="0">
                <a:latin typeface="Calibri" panose="020F0502020204030204" pitchFamily="34" charset="0"/>
                <a:cs typeface="Times New Roman" panose="02020603050405020304" pitchFamily="18" charset="0"/>
              </a:rPr>
              <a:t>: </a:t>
            </a:r>
            <a:r>
              <a:rPr lang="el-GR" sz="1600" dirty="0">
                <a:effectLst/>
                <a:latin typeface="Calibri" panose="020F0502020204030204" pitchFamily="34" charset="0"/>
                <a:ea typeface="Calibri" panose="020F0502020204030204" pitchFamily="34" charset="0"/>
                <a:cs typeface="Times New Roman" panose="02020603050405020304" pitchFamily="18" charset="0"/>
              </a:rPr>
              <a:t>Αυτό το </a:t>
            </a:r>
            <a:r>
              <a:rPr lang="en-US" sz="1600" dirty="0">
                <a:effectLst/>
                <a:latin typeface="Calibri" panose="020F0502020204030204" pitchFamily="34" charset="0"/>
                <a:ea typeface="Calibri" panose="020F0502020204030204" pitchFamily="34" charset="0"/>
                <a:cs typeface="Times New Roman" panose="02020603050405020304" pitchFamily="18" charset="0"/>
              </a:rPr>
              <a:t>script</a:t>
            </a:r>
            <a:r>
              <a:rPr lang="el-GR" sz="1600" dirty="0">
                <a:effectLst/>
                <a:latin typeface="Calibri" panose="020F0502020204030204" pitchFamily="34" charset="0"/>
                <a:ea typeface="Calibri" panose="020F0502020204030204" pitchFamily="34" charset="0"/>
                <a:cs typeface="Times New Roman" panose="02020603050405020304" pitchFamily="18" charset="0"/>
              </a:rPr>
              <a:t> λαμβάνει το </a:t>
            </a:r>
            <a:r>
              <a:rPr lang="en-US" sz="1600" dirty="0">
                <a:effectLst/>
                <a:latin typeface="Calibri" panose="020F0502020204030204" pitchFamily="34" charset="0"/>
                <a:ea typeface="Calibri" panose="020F0502020204030204" pitchFamily="34" charset="0"/>
                <a:cs typeface="Times New Roman" panose="02020603050405020304" pitchFamily="18" charset="0"/>
              </a:rPr>
              <a:t>prefab</a:t>
            </a:r>
            <a:r>
              <a:rPr lang="el-GR" sz="1600" dirty="0">
                <a:effectLst/>
                <a:latin typeface="Calibri" panose="020F0502020204030204" pitchFamily="34" charset="0"/>
                <a:ea typeface="Calibri" panose="020F0502020204030204" pitchFamily="34" charset="0"/>
                <a:cs typeface="Times New Roman" panose="02020603050405020304" pitchFamily="18" charset="0"/>
              </a:rPr>
              <a:t> ενός σπαθιού που κρατάει ο παίκτης, της θήκης του και του </a:t>
            </a:r>
            <a:r>
              <a:rPr lang="en-US" sz="1600" dirty="0">
                <a:effectLst/>
                <a:latin typeface="Calibri" panose="020F0502020204030204" pitchFamily="34" charset="0"/>
                <a:ea typeface="Calibri" panose="020F0502020204030204" pitchFamily="34" charset="0"/>
                <a:cs typeface="Times New Roman" panose="02020603050405020304" pitchFamily="18" charset="0"/>
              </a:rPr>
              <a:t>animator</a:t>
            </a:r>
            <a:r>
              <a:rPr lang="el-GR" sz="1600" dirty="0">
                <a:effectLst/>
                <a:latin typeface="Calibri" panose="020F0502020204030204" pitchFamily="34" charset="0"/>
                <a:ea typeface="Calibri" panose="020F0502020204030204" pitchFamily="34" charset="0"/>
                <a:cs typeface="Times New Roman" panose="02020603050405020304" pitchFamily="18" charset="0"/>
              </a:rPr>
              <a:t>. Κάθε καρέ ελέγχεται αν ο παίκτης έχει πατήσει το αριστερό κλικ (του ποντικιού) ή σε συνδυασμό με το </a:t>
            </a:r>
            <a:r>
              <a:rPr lang="en-US" sz="1600" dirty="0">
                <a:effectLst/>
                <a:latin typeface="Calibri" panose="020F0502020204030204" pitchFamily="34" charset="0"/>
                <a:ea typeface="Calibri" panose="020F0502020204030204" pitchFamily="34" charset="0"/>
                <a:cs typeface="Times New Roman" panose="02020603050405020304" pitchFamily="18" charset="0"/>
              </a:rPr>
              <a:t>shift </a:t>
            </a:r>
            <a:r>
              <a:rPr lang="el-GR" sz="1600" dirty="0">
                <a:effectLst/>
                <a:latin typeface="Calibri" panose="020F0502020204030204" pitchFamily="34" charset="0"/>
                <a:ea typeface="Calibri" panose="020F0502020204030204" pitchFamily="34" charset="0"/>
                <a:cs typeface="Times New Roman" panose="02020603050405020304" pitchFamily="18" charset="0"/>
              </a:rPr>
              <a:t>και τα </a:t>
            </a:r>
            <a:r>
              <a:rPr lang="en-US" sz="1600" dirty="0">
                <a:effectLst/>
                <a:latin typeface="Calibri" panose="020F0502020204030204" pitchFamily="34" charset="0"/>
                <a:ea typeface="Calibri" panose="020F0502020204030204" pitchFamily="34" charset="0"/>
                <a:cs typeface="Times New Roman" panose="02020603050405020304" pitchFamily="18" charset="0"/>
              </a:rPr>
              <a:t>W</a:t>
            </a:r>
            <a:r>
              <a:rPr lang="el-GR"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a:effectLst/>
                <a:latin typeface="Calibri" panose="020F0502020204030204" pitchFamily="34" charset="0"/>
                <a:ea typeface="Calibri" panose="020F0502020204030204" pitchFamily="34" charset="0"/>
                <a:cs typeface="Times New Roman" panose="02020603050405020304" pitchFamily="18" charset="0"/>
              </a:rPr>
              <a:t>S</a:t>
            </a:r>
            <a:r>
              <a:rPr lang="el-GR"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a:effectLst/>
                <a:latin typeface="Calibri" panose="020F0502020204030204" pitchFamily="34" charset="0"/>
                <a:ea typeface="Calibri" panose="020F0502020204030204" pitchFamily="34" charset="0"/>
                <a:cs typeface="Times New Roman" panose="02020603050405020304" pitchFamily="18" charset="0"/>
              </a:rPr>
              <a:t>D</a:t>
            </a:r>
            <a:r>
              <a:rPr lang="el-GR"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a:effectLst/>
                <a:latin typeface="Calibri" panose="020F0502020204030204" pitchFamily="34" charset="0"/>
                <a:ea typeface="Calibri" panose="020F0502020204030204" pitchFamily="34" charset="0"/>
                <a:cs typeface="Times New Roman" panose="02020603050405020304" pitchFamily="18" charset="0"/>
              </a:rPr>
              <a:t>A </a:t>
            </a:r>
            <a:r>
              <a:rPr lang="el-GR" sz="1600" dirty="0">
                <a:effectLst/>
                <a:latin typeface="Calibri" panose="020F0502020204030204" pitchFamily="34" charset="0"/>
                <a:ea typeface="Calibri" panose="020F0502020204030204" pitchFamily="34" charset="0"/>
                <a:cs typeface="Times New Roman" panose="02020603050405020304" pitchFamily="18" charset="0"/>
              </a:rPr>
              <a:t>ώστε να κάνει μια επίθεση εν κινήσει. Για αυτού του είδους την επίθεση, καλείται μια μέθοδος όπου παίζει ένα </a:t>
            </a:r>
            <a:r>
              <a:rPr lang="en-US" sz="1600" dirty="0">
                <a:effectLst/>
                <a:latin typeface="Calibri" panose="020F0502020204030204" pitchFamily="34" charset="0"/>
                <a:ea typeface="Calibri" panose="020F0502020204030204" pitchFamily="34" charset="0"/>
                <a:cs typeface="Times New Roman" panose="02020603050405020304" pitchFamily="18" charset="0"/>
              </a:rPr>
              <a:t>animation</a:t>
            </a:r>
            <a:r>
              <a:rPr lang="el-GR" sz="1600" dirty="0">
                <a:effectLst/>
                <a:latin typeface="Calibri" panose="020F0502020204030204" pitchFamily="34" charset="0"/>
                <a:ea typeface="Calibri" panose="020F0502020204030204" pitchFamily="34" charset="0"/>
                <a:cs typeface="Times New Roman" panose="02020603050405020304" pitchFamily="18" charset="0"/>
              </a:rPr>
              <a:t>, φυσικά εμφανίζεται το σπαθί, αν αυτό βρισκόταν στην θήκη πριν την επίθεση. Επίσης, υπάρχει ένα </a:t>
            </a:r>
            <a:r>
              <a:rPr lang="en-US" sz="1600" dirty="0">
                <a:effectLst/>
                <a:latin typeface="Calibri" panose="020F0502020204030204" pitchFamily="34" charset="0"/>
                <a:ea typeface="Calibri" panose="020F0502020204030204" pitchFamily="34" charset="0"/>
                <a:cs typeface="Times New Roman" panose="02020603050405020304" pitchFamily="18" charset="0"/>
              </a:rPr>
              <a:t>cooldown</a:t>
            </a:r>
            <a:r>
              <a:rPr lang="el-GR" sz="1600" dirty="0">
                <a:effectLst/>
                <a:latin typeface="Calibri" panose="020F0502020204030204" pitchFamily="34" charset="0"/>
                <a:ea typeface="Calibri" panose="020F0502020204030204" pitchFamily="34" charset="0"/>
                <a:cs typeface="Times New Roman" panose="02020603050405020304" pitchFamily="18" charset="0"/>
              </a:rPr>
              <a:t> για να μην επιτίθεται ασταμάτητα ο παίκτης. Για την ακίνητη επίθεση, όταν δηλαδή ο παίκτης δεν μετακινείται, με την βοήθεια ενός αντικειμένου </a:t>
            </a:r>
            <a:r>
              <a:rPr lang="en-US" sz="1600" dirty="0">
                <a:effectLst/>
                <a:latin typeface="Calibri" panose="020F0502020204030204" pitchFamily="34" charset="0"/>
                <a:ea typeface="Calibri" panose="020F0502020204030204" pitchFamily="34" charset="0"/>
                <a:cs typeface="Times New Roman" panose="02020603050405020304" pitchFamily="18" charset="0"/>
              </a:rPr>
              <a:t>random</a:t>
            </a:r>
            <a:r>
              <a:rPr lang="el-GR" sz="1600" dirty="0">
                <a:effectLst/>
                <a:latin typeface="Calibri" panose="020F0502020204030204" pitchFamily="34" charset="0"/>
                <a:ea typeface="Calibri" panose="020F0502020204030204" pitchFamily="34" charset="0"/>
                <a:cs typeface="Times New Roman" panose="02020603050405020304" pitchFamily="18" charset="0"/>
              </a:rPr>
              <a:t>, διαλέγεται τυχαία ποιο από τα 7 </a:t>
            </a:r>
            <a:r>
              <a:rPr lang="en-US" sz="1600" dirty="0">
                <a:effectLst/>
                <a:latin typeface="Calibri" panose="020F0502020204030204" pitchFamily="34" charset="0"/>
                <a:ea typeface="Calibri" panose="020F0502020204030204" pitchFamily="34" charset="0"/>
                <a:cs typeface="Times New Roman" panose="02020603050405020304" pitchFamily="18" charset="0"/>
              </a:rPr>
              <a:t>animation </a:t>
            </a:r>
            <a:r>
              <a:rPr lang="el-GR" sz="1600" dirty="0">
                <a:effectLst/>
                <a:latin typeface="Calibri" panose="020F0502020204030204" pitchFamily="34" charset="0"/>
                <a:ea typeface="Calibri" panose="020F0502020204030204" pitchFamily="34" charset="0"/>
                <a:cs typeface="Times New Roman" panose="02020603050405020304" pitchFamily="18" charset="0"/>
              </a:rPr>
              <a:t>θα χρησιμοποιήσει ο παίκτης στην επίθεση. Για να κρύψει ή να εμφανίσει το σπαθί του ο ιππότης, πατάμε τα πλήκτρα </a:t>
            </a:r>
            <a:r>
              <a:rPr lang="en-US" sz="1600" dirty="0">
                <a:effectLst/>
                <a:latin typeface="Calibri" panose="020F0502020204030204" pitchFamily="34" charset="0"/>
                <a:ea typeface="Calibri" panose="020F0502020204030204" pitchFamily="34" charset="0"/>
                <a:cs typeface="Times New Roman" panose="02020603050405020304" pitchFamily="18" charset="0"/>
              </a:rPr>
              <a:t>g </a:t>
            </a:r>
            <a:r>
              <a:rPr lang="el-GR" sz="1600" dirty="0">
                <a:effectLst/>
                <a:latin typeface="Calibri" panose="020F0502020204030204" pitchFamily="34" charset="0"/>
                <a:ea typeface="Calibri" panose="020F0502020204030204" pitchFamily="34" charset="0"/>
                <a:cs typeface="Times New Roman" panose="02020603050405020304" pitchFamily="18" charset="0"/>
              </a:rPr>
              <a:t>και </a:t>
            </a:r>
            <a:r>
              <a:rPr lang="en-US" sz="1600" dirty="0">
                <a:effectLst/>
                <a:latin typeface="Calibri" panose="020F0502020204030204" pitchFamily="34" charset="0"/>
                <a:ea typeface="Calibri" panose="020F0502020204030204" pitchFamily="34" charset="0"/>
                <a:cs typeface="Times New Roman" panose="02020603050405020304" pitchFamily="18" charset="0"/>
              </a:rPr>
              <a:t>h</a:t>
            </a:r>
            <a:r>
              <a:rPr lang="el-GR" sz="1600" dirty="0">
                <a:effectLst/>
                <a:latin typeface="Calibri" panose="020F0502020204030204" pitchFamily="34" charset="0"/>
                <a:ea typeface="Calibri" panose="020F0502020204030204" pitchFamily="34" charset="0"/>
                <a:cs typeface="Times New Roman" panose="02020603050405020304" pitchFamily="18" charset="0"/>
              </a:rPr>
              <a:t> αντίστοιχα.</a:t>
            </a:r>
            <a:br>
              <a:rPr lang="el-GR" sz="1400" dirty="0">
                <a:effectLst/>
                <a:latin typeface="Calibri" panose="020F0502020204030204" pitchFamily="34" charset="0"/>
                <a:ea typeface="Calibri" panose="020F0502020204030204" pitchFamily="34" charset="0"/>
                <a:cs typeface="Times New Roman" panose="02020603050405020304" pitchFamily="18" charset="0"/>
              </a:rPr>
            </a:br>
            <a:endParaRPr lang="en-GB" sz="1400" b="1" dirty="0"/>
          </a:p>
        </p:txBody>
      </p:sp>
    </p:spTree>
    <p:extLst>
      <p:ext uri="{BB962C8B-B14F-4D97-AF65-F5344CB8AC3E}">
        <p14:creationId xmlns:p14="http://schemas.microsoft.com/office/powerpoint/2010/main" val="3786279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15"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7EDB62C-E0ED-C74A-2B6D-C5563E619B75}"/>
              </a:ext>
            </a:extLst>
          </p:cNvPr>
          <p:cNvSpPr>
            <a:spLocks noGrp="1"/>
          </p:cNvSpPr>
          <p:nvPr>
            <p:ph type="title"/>
          </p:nvPr>
        </p:nvSpPr>
        <p:spPr>
          <a:xfrm>
            <a:off x="1141965" y="1321743"/>
            <a:ext cx="3787482" cy="4277890"/>
          </a:xfrm>
        </p:spPr>
        <p:txBody>
          <a:bodyPr anchor="ctr">
            <a:normAutofit/>
          </a:bodyPr>
          <a:lstStyle/>
          <a:p>
            <a:r>
              <a:rPr lang="el-GR" dirty="0">
                <a:solidFill>
                  <a:srgbClr val="FFFFFF"/>
                </a:solidFill>
              </a:rPr>
              <a:t>Τα σημαντικότερα </a:t>
            </a:r>
            <a:r>
              <a:rPr lang="en-US" dirty="0">
                <a:solidFill>
                  <a:srgbClr val="FFFFFF"/>
                </a:solidFill>
              </a:rPr>
              <a:t>script</a:t>
            </a:r>
            <a:r>
              <a:rPr lang="el-GR" dirty="0">
                <a:solidFill>
                  <a:srgbClr val="FFFFFF"/>
                </a:solidFill>
              </a:rPr>
              <a:t> και λίγα λόγια για αυτά (</a:t>
            </a:r>
            <a:r>
              <a:rPr lang="en-US" dirty="0">
                <a:solidFill>
                  <a:srgbClr val="FFFFFF"/>
                </a:solidFill>
              </a:rPr>
              <a:t>2</a:t>
            </a:r>
            <a:r>
              <a:rPr lang="el-GR" dirty="0">
                <a:solidFill>
                  <a:srgbClr val="FFFFFF"/>
                </a:solidFill>
              </a:rPr>
              <a:t>/</a:t>
            </a:r>
            <a:r>
              <a:rPr lang="en-US" dirty="0">
                <a:solidFill>
                  <a:srgbClr val="FFFFFF"/>
                </a:solidFill>
              </a:rPr>
              <a:t>2</a:t>
            </a:r>
            <a:r>
              <a:rPr lang="el-GR" dirty="0">
                <a:solidFill>
                  <a:srgbClr val="FFFFFF"/>
                </a:solidFill>
              </a:rPr>
              <a:t>)</a:t>
            </a:r>
            <a:endParaRPr lang="en-GB" dirty="0">
              <a:solidFill>
                <a:srgbClr val="FFFFFF"/>
              </a:solidFill>
            </a:endParaRPr>
          </a:p>
        </p:txBody>
      </p:sp>
      <p:grpSp>
        <p:nvGrpSpPr>
          <p:cNvPr id="57" name="Group 56">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58"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3267C89-EE45-9523-4D23-E375B2DFDB36}"/>
              </a:ext>
            </a:extLst>
          </p:cNvPr>
          <p:cNvSpPr>
            <a:spLocks noGrp="1"/>
          </p:cNvSpPr>
          <p:nvPr>
            <p:ph idx="1"/>
          </p:nvPr>
        </p:nvSpPr>
        <p:spPr>
          <a:xfrm>
            <a:off x="5557254" y="755386"/>
            <a:ext cx="6408009" cy="5631455"/>
          </a:xfrm>
        </p:spPr>
        <p:txBody>
          <a:bodyPr anchor="ctr">
            <a:normAutofit fontScale="85000" lnSpcReduction="10000"/>
          </a:bodyPr>
          <a:lstStyle/>
          <a:p>
            <a:pPr marL="0" indent="0">
              <a:buNone/>
            </a:pPr>
            <a:r>
              <a:rPr lang="en-US" sz="2100" b="1" dirty="0">
                <a:latin typeface="Calibri" panose="020F0502020204030204" pitchFamily="34" charset="0"/>
                <a:ea typeface="Calibri" panose="020F0502020204030204" pitchFamily="34" charset="0"/>
                <a:cs typeface="Times New Roman" panose="02020603050405020304" pitchFamily="18" charset="0"/>
              </a:rPr>
              <a:t>Shooter2: </a:t>
            </a:r>
            <a:r>
              <a:rPr lang="el-GR" sz="1900" dirty="0">
                <a:effectLst/>
                <a:latin typeface="Calibri" panose="020F0502020204030204" pitchFamily="34" charset="0"/>
                <a:ea typeface="Calibri" panose="020F0502020204030204" pitchFamily="34" charset="0"/>
                <a:cs typeface="Times New Roman" panose="02020603050405020304" pitchFamily="18" charset="0"/>
              </a:rPr>
              <a:t>Αυτό το </a:t>
            </a:r>
            <a:r>
              <a:rPr lang="en-US" sz="1900" dirty="0">
                <a:effectLst/>
                <a:latin typeface="Calibri" panose="020F0502020204030204" pitchFamily="34" charset="0"/>
                <a:ea typeface="Calibri" panose="020F0502020204030204" pitchFamily="34" charset="0"/>
                <a:cs typeface="Times New Roman" panose="02020603050405020304" pitchFamily="18" charset="0"/>
              </a:rPr>
              <a:t>script</a:t>
            </a:r>
            <a:r>
              <a:rPr lang="el-GR" sz="1900" dirty="0">
                <a:effectLst/>
                <a:latin typeface="Calibri" panose="020F0502020204030204" pitchFamily="34" charset="0"/>
                <a:ea typeface="Calibri" panose="020F0502020204030204" pitchFamily="34" charset="0"/>
                <a:cs typeface="Times New Roman" panose="02020603050405020304" pitchFamily="18" charset="0"/>
              </a:rPr>
              <a:t> πετάει μια </a:t>
            </a:r>
            <a:r>
              <a:rPr lang="el-GR" sz="1900" dirty="0" err="1">
                <a:effectLst/>
                <a:latin typeface="Calibri" panose="020F0502020204030204" pitchFamily="34" charset="0"/>
                <a:ea typeface="Calibri" panose="020F0502020204030204" pitchFamily="34" charset="0"/>
                <a:cs typeface="Times New Roman" panose="02020603050405020304" pitchFamily="18" charset="0"/>
              </a:rPr>
              <a:t>φωτόμπαλα</a:t>
            </a:r>
            <a:r>
              <a:rPr lang="el-GR" sz="1900" dirty="0">
                <a:effectLst/>
                <a:latin typeface="Calibri" panose="020F0502020204030204" pitchFamily="34" charset="0"/>
                <a:ea typeface="Calibri" panose="020F0502020204030204" pitchFamily="34" charset="0"/>
                <a:cs typeface="Times New Roman" panose="02020603050405020304" pitchFamily="18" charset="0"/>
              </a:rPr>
              <a:t> που κάνει ζημιά σε όποιον έρθει σε επαφή μαζί της. Χρειαζόμαστε ένα </a:t>
            </a:r>
            <a:r>
              <a:rPr lang="en-US" sz="1900" dirty="0">
                <a:effectLst/>
                <a:latin typeface="Calibri" panose="020F0502020204030204" pitchFamily="34" charset="0"/>
                <a:ea typeface="Calibri" panose="020F0502020204030204" pitchFamily="34" charset="0"/>
                <a:cs typeface="Times New Roman" panose="02020603050405020304" pitchFamily="18" charset="0"/>
              </a:rPr>
              <a:t>prefab</a:t>
            </a:r>
            <a:r>
              <a:rPr lang="el-GR" sz="1900" dirty="0">
                <a:effectLst/>
                <a:latin typeface="Calibri" panose="020F0502020204030204" pitchFamily="34" charset="0"/>
                <a:ea typeface="Calibri" panose="020F0502020204030204" pitchFamily="34" charset="0"/>
                <a:cs typeface="Times New Roman" panose="02020603050405020304" pitchFamily="18" charset="0"/>
              </a:rPr>
              <a:t> μιας σφαίρας, μια </a:t>
            </a:r>
            <a:r>
              <a:rPr lang="en-US" sz="1900" dirty="0">
                <a:effectLst/>
                <a:latin typeface="Calibri" panose="020F0502020204030204" pitchFamily="34" charset="0"/>
                <a:ea typeface="Calibri" panose="020F0502020204030204" pitchFamily="34" charset="0"/>
                <a:cs typeface="Times New Roman" panose="02020603050405020304" pitchFamily="18" charset="0"/>
              </a:rPr>
              <a:t>boll can fire</a:t>
            </a:r>
            <a:r>
              <a:rPr lang="el-GR" sz="1900" dirty="0">
                <a:effectLst/>
                <a:latin typeface="Calibri" panose="020F0502020204030204" pitchFamily="34" charset="0"/>
                <a:ea typeface="Calibri" panose="020F0502020204030204" pitchFamily="34" charset="0"/>
                <a:cs typeface="Times New Roman" panose="02020603050405020304" pitchFamily="18" charset="0"/>
              </a:rPr>
              <a:t> για να δώσουμε ένα </a:t>
            </a:r>
            <a:r>
              <a:rPr lang="en-US" sz="1900" dirty="0">
                <a:effectLst/>
                <a:latin typeface="Calibri" panose="020F0502020204030204" pitchFamily="34" charset="0"/>
                <a:ea typeface="Calibri" panose="020F0502020204030204" pitchFamily="34" charset="0"/>
                <a:cs typeface="Times New Roman" panose="02020603050405020304" pitchFamily="18" charset="0"/>
              </a:rPr>
              <a:t>cooldown</a:t>
            </a:r>
            <a:r>
              <a:rPr lang="el-GR" sz="1900" dirty="0">
                <a:effectLst/>
                <a:latin typeface="Calibri" panose="020F0502020204030204" pitchFamily="34" charset="0"/>
                <a:ea typeface="Calibri" panose="020F0502020204030204" pitchFamily="34" charset="0"/>
                <a:cs typeface="Times New Roman" panose="02020603050405020304" pitchFamily="18" charset="0"/>
              </a:rPr>
              <a:t> για να μην πετάει ασταμάτητα, έναν </a:t>
            </a:r>
            <a:r>
              <a:rPr lang="en-US" sz="1900" dirty="0">
                <a:effectLst/>
                <a:latin typeface="Calibri" panose="020F0502020204030204" pitchFamily="34" charset="0"/>
                <a:ea typeface="Calibri" panose="020F0502020204030204" pitchFamily="34" charset="0"/>
                <a:cs typeface="Times New Roman" panose="02020603050405020304" pitchFamily="18" charset="0"/>
              </a:rPr>
              <a:t>animator</a:t>
            </a:r>
            <a:r>
              <a:rPr lang="el-GR" sz="1900" dirty="0">
                <a:effectLst/>
                <a:latin typeface="Calibri" panose="020F0502020204030204" pitchFamily="34" charset="0"/>
                <a:ea typeface="Calibri" panose="020F0502020204030204" pitchFamily="34" charset="0"/>
                <a:cs typeface="Times New Roman" panose="02020603050405020304" pitchFamily="18" charset="0"/>
              </a:rPr>
              <a:t> και την κλίμακα της σφαίρας. Με το δεξί κλικ του ποντικιού, ο ιππότης έχει την δυνατότητα να πετάει τις μπάλες αυτές. Έτσι, </a:t>
            </a:r>
            <a:r>
              <a:rPr lang="el-GR" sz="1900" dirty="0" err="1">
                <a:effectLst/>
                <a:latin typeface="Calibri" panose="020F0502020204030204" pitchFamily="34" charset="0"/>
                <a:ea typeface="Calibri" panose="020F0502020204030204" pitchFamily="34" charset="0"/>
                <a:cs typeface="Times New Roman" panose="02020603050405020304" pitchFamily="18" charset="0"/>
              </a:rPr>
              <a:t>πυροδοτείται</a:t>
            </a:r>
            <a:r>
              <a:rPr lang="el-GR" sz="1900" dirty="0">
                <a:effectLst/>
                <a:latin typeface="Calibri" panose="020F0502020204030204" pitchFamily="34" charset="0"/>
                <a:ea typeface="Calibri" panose="020F0502020204030204" pitchFamily="34" charset="0"/>
                <a:cs typeface="Times New Roman" panose="02020603050405020304" pitchFamily="18" charset="0"/>
              </a:rPr>
              <a:t> ένα </a:t>
            </a:r>
            <a:r>
              <a:rPr lang="en-US" sz="1900" dirty="0">
                <a:effectLst/>
                <a:latin typeface="Calibri" panose="020F0502020204030204" pitchFamily="34" charset="0"/>
                <a:ea typeface="Calibri" panose="020F0502020204030204" pitchFamily="34" charset="0"/>
                <a:cs typeface="Times New Roman" panose="02020603050405020304" pitchFamily="18" charset="0"/>
              </a:rPr>
              <a:t>animation </a:t>
            </a:r>
            <a:r>
              <a:rPr lang="el-GR" sz="1900" dirty="0">
                <a:effectLst/>
                <a:latin typeface="Calibri" panose="020F0502020204030204" pitchFamily="34" charset="0"/>
                <a:ea typeface="Calibri" panose="020F0502020204030204" pitchFamily="34" charset="0"/>
                <a:cs typeface="Times New Roman" panose="02020603050405020304" pitchFamily="18" charset="0"/>
              </a:rPr>
              <a:t>από το αριστερό χέρι του παίκτη, γίνεται </a:t>
            </a:r>
            <a:r>
              <a:rPr lang="en-US" sz="1900" dirty="0">
                <a:effectLst/>
                <a:latin typeface="Calibri" panose="020F0502020204030204" pitchFamily="34" charset="0"/>
                <a:ea typeface="Calibri" panose="020F0502020204030204" pitchFamily="34" charset="0"/>
                <a:cs typeface="Times New Roman" panose="02020603050405020304" pitchFamily="18" charset="0"/>
              </a:rPr>
              <a:t>instantiate </a:t>
            </a:r>
            <a:r>
              <a:rPr lang="el-GR" sz="1900" dirty="0">
                <a:effectLst/>
                <a:latin typeface="Calibri" panose="020F0502020204030204" pitchFamily="34" charset="0"/>
                <a:ea typeface="Calibri" panose="020F0502020204030204" pitchFamily="34" charset="0"/>
                <a:cs typeface="Times New Roman" panose="02020603050405020304" pitchFamily="18" charset="0"/>
              </a:rPr>
              <a:t>η σφαίρα και πετάγεται στην κατεύθυνση που κοιτάει η κάμερα. Τέλος, κλίνεται μια μέθοδος η οποία καθυστερεί την μεταβλητή </a:t>
            </a:r>
            <a:r>
              <a:rPr lang="en-US" sz="1900" dirty="0" err="1">
                <a:effectLst/>
                <a:latin typeface="Calibri" panose="020F0502020204030204" pitchFamily="34" charset="0"/>
                <a:ea typeface="Calibri" panose="020F0502020204030204" pitchFamily="34" charset="0"/>
                <a:cs typeface="Times New Roman" panose="02020603050405020304" pitchFamily="18" charset="0"/>
              </a:rPr>
              <a:t>canfire</a:t>
            </a:r>
            <a:r>
              <a:rPr lang="el-GR" sz="1900" dirty="0">
                <a:effectLst/>
                <a:latin typeface="Calibri" panose="020F0502020204030204" pitchFamily="34" charset="0"/>
                <a:ea typeface="Calibri" panose="020F0502020204030204" pitchFamily="34" charset="0"/>
                <a:cs typeface="Times New Roman" panose="02020603050405020304" pitchFamily="18" charset="0"/>
              </a:rPr>
              <a:t> να γίνει </a:t>
            </a:r>
            <a:r>
              <a:rPr lang="en-US" sz="1900" dirty="0">
                <a:effectLst/>
                <a:latin typeface="Calibri" panose="020F0502020204030204" pitchFamily="34" charset="0"/>
                <a:ea typeface="Calibri" panose="020F0502020204030204" pitchFamily="34" charset="0"/>
                <a:cs typeface="Times New Roman" panose="02020603050405020304" pitchFamily="18" charset="0"/>
              </a:rPr>
              <a:t>true</a:t>
            </a:r>
            <a:r>
              <a:rPr lang="el-GR" sz="1900" dirty="0">
                <a:effectLst/>
                <a:latin typeface="Calibri" panose="020F0502020204030204" pitchFamily="34" charset="0"/>
                <a:ea typeface="Calibri" panose="020F0502020204030204" pitchFamily="34" charset="0"/>
                <a:cs typeface="Times New Roman" panose="02020603050405020304" pitchFamily="18" charset="0"/>
              </a:rPr>
              <a:t> κατά ένα δευτερόλεπτο.</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100" b="1" dirty="0">
                <a:latin typeface="Calibri" panose="020F0502020204030204" pitchFamily="34" charset="0"/>
                <a:ea typeface="Calibri" panose="020F0502020204030204" pitchFamily="34" charset="0"/>
                <a:cs typeface="Times New Roman" panose="02020603050405020304" pitchFamily="18" charset="0"/>
              </a:rPr>
              <a:t>Spawner</a:t>
            </a:r>
            <a:r>
              <a:rPr lang="en-US" sz="1600" b="1" dirty="0">
                <a:latin typeface="Calibri" panose="020F0502020204030204" pitchFamily="34" charset="0"/>
                <a:ea typeface="Calibri" panose="020F0502020204030204" pitchFamily="34" charset="0"/>
                <a:cs typeface="Times New Roman" panose="02020603050405020304" pitchFamily="18" charset="0"/>
              </a:rPr>
              <a:t>: </a:t>
            </a:r>
            <a:r>
              <a:rPr lang="el-GR" sz="1900" dirty="0">
                <a:effectLst/>
                <a:latin typeface="Calibri" panose="020F0502020204030204" pitchFamily="34" charset="0"/>
                <a:ea typeface="Calibri" panose="020F0502020204030204" pitchFamily="34" charset="0"/>
                <a:cs typeface="Times New Roman" panose="02020603050405020304" pitchFamily="18" charset="0"/>
              </a:rPr>
              <a:t>Το </a:t>
            </a:r>
            <a:r>
              <a:rPr lang="en-US" sz="1900" dirty="0">
                <a:effectLst/>
                <a:latin typeface="Calibri" panose="020F0502020204030204" pitchFamily="34" charset="0"/>
                <a:ea typeface="Calibri" panose="020F0502020204030204" pitchFamily="34" charset="0"/>
                <a:cs typeface="Times New Roman" panose="02020603050405020304" pitchFamily="18" charset="0"/>
              </a:rPr>
              <a:t>script </a:t>
            </a:r>
            <a:r>
              <a:rPr lang="el-GR" sz="1900" dirty="0">
                <a:effectLst/>
                <a:latin typeface="Calibri" panose="020F0502020204030204" pitchFamily="34" charset="0"/>
                <a:ea typeface="Calibri" panose="020F0502020204030204" pitchFamily="34" charset="0"/>
                <a:cs typeface="Times New Roman" panose="02020603050405020304" pitchFamily="18" charset="0"/>
              </a:rPr>
              <a:t>αυτό γεννάει </a:t>
            </a:r>
            <a:r>
              <a:rPr lang="en-US" sz="1900" dirty="0">
                <a:effectLst/>
                <a:latin typeface="Calibri" panose="020F0502020204030204" pitchFamily="34" charset="0"/>
                <a:ea typeface="Calibri" panose="020F0502020204030204" pitchFamily="34" charset="0"/>
                <a:cs typeface="Times New Roman" panose="02020603050405020304" pitchFamily="18" charset="0"/>
              </a:rPr>
              <a:t>prefabs </a:t>
            </a:r>
            <a:r>
              <a:rPr lang="el-GR" sz="1900" dirty="0">
                <a:effectLst/>
                <a:latin typeface="Calibri" panose="020F0502020204030204" pitchFamily="34" charset="0"/>
                <a:ea typeface="Calibri" panose="020F0502020204030204" pitchFamily="34" charset="0"/>
                <a:cs typeface="Times New Roman" panose="02020603050405020304" pitchFamily="18" charset="0"/>
              </a:rPr>
              <a:t>των εχθρών. Ειδικότερα, κρατάει σε μεταβλητές πόσους εχθρούς έχει να </a:t>
            </a:r>
            <a:r>
              <a:rPr lang="el-GR" sz="1900" dirty="0" err="1">
                <a:effectLst/>
                <a:latin typeface="Calibri" panose="020F0502020204030204" pitchFamily="34" charset="0"/>
                <a:ea typeface="Calibri" panose="020F0502020204030204" pitchFamily="34" charset="0"/>
                <a:cs typeface="Times New Roman" panose="02020603050405020304" pitchFamily="18" charset="0"/>
              </a:rPr>
              <a:t>αναπαράξει</a:t>
            </a:r>
            <a:r>
              <a:rPr lang="el-GR" sz="1900" dirty="0">
                <a:effectLst/>
                <a:latin typeface="Calibri" panose="020F0502020204030204" pitchFamily="34" charset="0"/>
                <a:ea typeface="Calibri" panose="020F0502020204030204" pitchFamily="34" charset="0"/>
                <a:cs typeface="Times New Roman" panose="02020603050405020304" pitchFamily="18" charset="0"/>
              </a:rPr>
              <a:t>, πόσοι είναι θα εμφανίζονται κάθε φορά, πόσοι έχουν σκοτωθεί αλλά και ένα </a:t>
            </a:r>
            <a:r>
              <a:rPr lang="en-US" sz="1900" dirty="0">
                <a:effectLst/>
                <a:latin typeface="Calibri" panose="020F0502020204030204" pitchFamily="34" charset="0"/>
                <a:ea typeface="Calibri" panose="020F0502020204030204" pitchFamily="34" charset="0"/>
                <a:cs typeface="Times New Roman" panose="02020603050405020304" pitchFamily="18" charset="0"/>
              </a:rPr>
              <a:t>unity event</a:t>
            </a:r>
            <a:r>
              <a:rPr lang="el-GR" sz="1900" dirty="0">
                <a:effectLst/>
                <a:latin typeface="Calibri" panose="020F0502020204030204" pitchFamily="34" charset="0"/>
                <a:ea typeface="Calibri" panose="020F0502020204030204" pitchFamily="34" charset="0"/>
                <a:cs typeface="Times New Roman" panose="02020603050405020304" pitchFamily="18" charset="0"/>
              </a:rPr>
              <a:t> για όταν τελειώσει αυτή η διαδικασία. Με το ξεκίνημα ελέγχει αν έχει να </a:t>
            </a:r>
            <a:r>
              <a:rPr lang="el-GR" sz="1900" dirty="0" err="1">
                <a:effectLst/>
                <a:latin typeface="Calibri" panose="020F0502020204030204" pitchFamily="34" charset="0"/>
                <a:ea typeface="Calibri" panose="020F0502020204030204" pitchFamily="34" charset="0"/>
                <a:cs typeface="Times New Roman" panose="02020603050405020304" pitchFamily="18" charset="0"/>
              </a:rPr>
              <a:t>παράξει</a:t>
            </a:r>
            <a:r>
              <a:rPr lang="el-GR" sz="1900" dirty="0">
                <a:effectLst/>
                <a:latin typeface="Calibri" panose="020F0502020204030204" pitchFamily="34" charset="0"/>
                <a:ea typeface="Calibri" panose="020F0502020204030204" pitchFamily="34" charset="0"/>
                <a:cs typeface="Times New Roman" panose="02020603050405020304" pitchFamily="18" charset="0"/>
              </a:rPr>
              <a:t> εχθρούς και αναλόγως πράττει. Κατά την αναπαραγωγή, αυξάνεται ο μετρητής και κάνουμε </a:t>
            </a:r>
            <a:r>
              <a:rPr lang="en-US" sz="1900" dirty="0">
                <a:effectLst/>
                <a:latin typeface="Calibri" panose="020F0502020204030204" pitchFamily="34" charset="0"/>
                <a:ea typeface="Calibri" panose="020F0502020204030204" pitchFamily="34" charset="0"/>
                <a:cs typeface="Times New Roman" panose="02020603050405020304" pitchFamily="18" charset="0"/>
              </a:rPr>
              <a:t>instantiate</a:t>
            </a:r>
            <a:r>
              <a:rPr lang="el-GR" sz="1900" dirty="0">
                <a:effectLst/>
                <a:latin typeface="Calibri" panose="020F0502020204030204" pitchFamily="34" charset="0"/>
                <a:ea typeface="Calibri" panose="020F0502020204030204" pitchFamily="34" charset="0"/>
                <a:cs typeface="Times New Roman" panose="02020603050405020304" pitchFamily="18" charset="0"/>
              </a:rPr>
              <a:t>  το </a:t>
            </a:r>
            <a:r>
              <a:rPr lang="en-US" sz="1900" dirty="0">
                <a:effectLst/>
                <a:latin typeface="Calibri" panose="020F0502020204030204" pitchFamily="34" charset="0"/>
                <a:ea typeface="Calibri" panose="020F0502020204030204" pitchFamily="34" charset="0"/>
                <a:cs typeface="Times New Roman" panose="02020603050405020304" pitchFamily="18" charset="0"/>
              </a:rPr>
              <a:t>empty prefab </a:t>
            </a:r>
            <a:r>
              <a:rPr lang="el-GR" sz="1900" dirty="0">
                <a:effectLst/>
                <a:latin typeface="Calibri" panose="020F0502020204030204" pitchFamily="34" charset="0"/>
                <a:ea typeface="Calibri" panose="020F0502020204030204" pitchFamily="34" charset="0"/>
                <a:cs typeface="Times New Roman" panose="02020603050405020304" pitchFamily="18" charset="0"/>
              </a:rPr>
              <a:t>σε μια τυχαία θέση κοντά στο </a:t>
            </a:r>
            <a:r>
              <a:rPr lang="en-US" sz="1900" dirty="0">
                <a:effectLst/>
                <a:latin typeface="Calibri" panose="020F0502020204030204" pitchFamily="34" charset="0"/>
                <a:ea typeface="Calibri" panose="020F0502020204030204" pitchFamily="34" charset="0"/>
                <a:cs typeface="Times New Roman" panose="02020603050405020304" pitchFamily="18" charset="0"/>
              </a:rPr>
              <a:t>game object</a:t>
            </a:r>
            <a:r>
              <a:rPr lang="el-GR" sz="1900" dirty="0">
                <a:effectLst/>
                <a:latin typeface="Calibri" panose="020F0502020204030204" pitchFamily="34" charset="0"/>
                <a:ea typeface="Calibri" panose="020F0502020204030204" pitchFamily="34" charset="0"/>
                <a:cs typeface="Times New Roman" panose="02020603050405020304" pitchFamily="18" charset="0"/>
              </a:rPr>
              <a:t> που έχουμε βάλει τον </a:t>
            </a:r>
            <a:r>
              <a:rPr lang="en-US" sz="1900" dirty="0">
                <a:effectLst/>
                <a:latin typeface="Calibri" panose="020F0502020204030204" pitchFamily="34" charset="0"/>
                <a:ea typeface="Calibri" panose="020F0502020204030204" pitchFamily="34" charset="0"/>
                <a:cs typeface="Times New Roman" panose="02020603050405020304" pitchFamily="18" charset="0"/>
              </a:rPr>
              <a:t>spawner</a:t>
            </a:r>
            <a:r>
              <a:rPr lang="el-GR" sz="1900" dirty="0">
                <a:effectLst/>
                <a:latin typeface="Calibri" panose="020F0502020204030204" pitchFamily="34" charset="0"/>
                <a:ea typeface="Calibri" panose="020F0502020204030204" pitchFamily="34" charset="0"/>
                <a:cs typeface="Times New Roman" panose="02020603050405020304" pitchFamily="18" charset="0"/>
              </a:rPr>
              <a:t>. Κρατάμε, επίσης, την ζωή του εχθρού για να την χρησιμοποιήσουμε στο αντίστοιχο </a:t>
            </a:r>
            <a:r>
              <a:rPr lang="en-US" sz="1900" dirty="0">
                <a:effectLst/>
                <a:latin typeface="Calibri" panose="020F0502020204030204" pitchFamily="34" charset="0"/>
                <a:ea typeface="Calibri" panose="020F0502020204030204" pitchFamily="34" charset="0"/>
                <a:cs typeface="Times New Roman" panose="02020603050405020304" pitchFamily="18" charset="0"/>
              </a:rPr>
              <a:t>script</a:t>
            </a:r>
            <a:r>
              <a:rPr lang="el-GR" sz="1900" dirty="0">
                <a:effectLst/>
                <a:latin typeface="Calibri" panose="020F0502020204030204" pitchFamily="34" charset="0"/>
                <a:ea typeface="Calibri" panose="020F0502020204030204" pitchFamily="34" charset="0"/>
                <a:cs typeface="Times New Roman" panose="02020603050405020304" pitchFamily="18" charset="0"/>
              </a:rPr>
              <a:t>, και μετά ελέγχουμε αν πρέπει να παραχθούν κι άλλοι εχθροί. Σε συνδυασμό με την </a:t>
            </a:r>
            <a:r>
              <a:rPr lang="en-US" sz="1900" dirty="0">
                <a:effectLst/>
                <a:latin typeface="Calibri" panose="020F0502020204030204" pitchFamily="34" charset="0"/>
                <a:ea typeface="Calibri" panose="020F0502020204030204" pitchFamily="34" charset="0"/>
                <a:cs typeface="Times New Roman" panose="02020603050405020304" pitchFamily="18" charset="0"/>
              </a:rPr>
              <a:t>enemy health</a:t>
            </a:r>
            <a:r>
              <a:rPr lang="el-GR" sz="1900" dirty="0">
                <a:effectLst/>
                <a:latin typeface="Calibri" panose="020F0502020204030204" pitchFamily="34" charset="0"/>
                <a:ea typeface="Calibri" panose="020F0502020204030204" pitchFamily="34" charset="0"/>
                <a:cs typeface="Times New Roman" panose="02020603050405020304" pitchFamily="18" charset="0"/>
              </a:rPr>
              <a:t>, θα πρέπει να ειδοποιηθεί ο </a:t>
            </a:r>
            <a:r>
              <a:rPr lang="en-US" sz="1900" dirty="0">
                <a:effectLst/>
                <a:latin typeface="Calibri" panose="020F0502020204030204" pitchFamily="34" charset="0"/>
                <a:ea typeface="Calibri" panose="020F0502020204030204" pitchFamily="34" charset="0"/>
                <a:cs typeface="Times New Roman" panose="02020603050405020304" pitchFamily="18" charset="0"/>
              </a:rPr>
              <a:t>spawner</a:t>
            </a:r>
            <a:r>
              <a:rPr lang="el-GR" sz="1900" dirty="0">
                <a:effectLst/>
                <a:latin typeface="Calibri" panose="020F0502020204030204" pitchFamily="34" charset="0"/>
                <a:ea typeface="Calibri" panose="020F0502020204030204" pitchFamily="34" charset="0"/>
                <a:cs typeface="Times New Roman" panose="02020603050405020304" pitchFamily="18" charset="0"/>
              </a:rPr>
              <a:t> όταν πεθαίνει ο εχθρός. Αν πεθάνει μειώνεται ο μετρητής των ενεργών εχθρών. Όταν τελειώσουν οι εχθροί, τότε ενεργοποιείται το </a:t>
            </a:r>
            <a:r>
              <a:rPr lang="en-US" sz="1900" dirty="0">
                <a:effectLst/>
                <a:latin typeface="Calibri" panose="020F0502020204030204" pitchFamily="34" charset="0"/>
                <a:ea typeface="Calibri" panose="020F0502020204030204" pitchFamily="34" charset="0"/>
                <a:cs typeface="Times New Roman" panose="02020603050405020304" pitchFamily="18" charset="0"/>
              </a:rPr>
              <a:t>unity event</a:t>
            </a:r>
            <a:r>
              <a:rPr lang="el-GR" sz="1900" dirty="0">
                <a:effectLst/>
                <a:latin typeface="Calibri" panose="020F0502020204030204" pitchFamily="34" charset="0"/>
                <a:ea typeface="Calibri" panose="020F0502020204030204" pitchFamily="34" charset="0"/>
                <a:cs typeface="Times New Roman" panose="02020603050405020304" pitchFamily="18" charset="0"/>
              </a:rPr>
              <a:t>, το οποίο εμφανίζει μια </a:t>
            </a:r>
            <a:r>
              <a:rPr lang="en-US" sz="1900" dirty="0" err="1">
                <a:effectLst/>
                <a:latin typeface="Calibri" panose="020F0502020204030204" pitchFamily="34" charset="0"/>
                <a:ea typeface="Calibri" panose="020F0502020204030204" pitchFamily="34" charset="0"/>
                <a:cs typeface="Times New Roman" panose="02020603050405020304" pitchFamily="18" charset="0"/>
              </a:rPr>
              <a:t>ui</a:t>
            </a:r>
            <a:r>
              <a:rPr lang="el-GR" sz="1900" dirty="0">
                <a:effectLst/>
                <a:latin typeface="Calibri" panose="020F0502020204030204" pitchFamily="34" charset="0"/>
                <a:ea typeface="Calibri" panose="020F0502020204030204" pitchFamily="34" charset="0"/>
                <a:cs typeface="Times New Roman" panose="02020603050405020304" pitchFamily="18" charset="0"/>
              </a:rPr>
              <a:t> οθόνη ότι τελείωσε το κύμα εχθρών ‘’</a:t>
            </a:r>
            <a:r>
              <a:rPr lang="en-US" sz="1900" dirty="0">
                <a:effectLst/>
                <a:latin typeface="Calibri" panose="020F0502020204030204" pitchFamily="34" charset="0"/>
                <a:ea typeface="Calibri" panose="020F0502020204030204" pitchFamily="34" charset="0"/>
                <a:cs typeface="Times New Roman" panose="02020603050405020304" pitchFamily="18" charset="0"/>
              </a:rPr>
              <a:t>Wave completed</a:t>
            </a:r>
            <a:r>
              <a:rPr lang="el-GR" sz="1900" dirty="0">
                <a:effectLst/>
                <a:latin typeface="Calibri" panose="020F0502020204030204" pitchFamily="34" charset="0"/>
                <a:ea typeface="Calibri" panose="020F0502020204030204" pitchFamily="34" charset="0"/>
                <a:cs typeface="Times New Roman" panose="02020603050405020304" pitchFamily="18" charset="0"/>
              </a:rPr>
              <a:t>’’ και ξεκινάει ο άλλος </a:t>
            </a:r>
            <a:r>
              <a:rPr lang="en-US" sz="1900" dirty="0">
                <a:effectLst/>
                <a:latin typeface="Calibri" panose="020F0502020204030204" pitchFamily="34" charset="0"/>
                <a:ea typeface="Calibri" panose="020F0502020204030204" pitchFamily="34" charset="0"/>
                <a:cs typeface="Times New Roman" panose="02020603050405020304" pitchFamily="18" charset="0"/>
              </a:rPr>
              <a:t>spawner</a:t>
            </a:r>
            <a:r>
              <a:rPr lang="el-GR" sz="1900" dirty="0">
                <a:effectLst/>
                <a:latin typeface="Calibri" panose="020F0502020204030204" pitchFamily="34" charset="0"/>
                <a:ea typeface="Calibri" panose="020F0502020204030204" pitchFamily="34" charset="0"/>
                <a:cs typeface="Times New Roman" panose="02020603050405020304" pitchFamily="18" charset="0"/>
              </a:rPr>
              <a:t> μέχρι να τελειώσει ο τελευταίος </a:t>
            </a:r>
            <a:r>
              <a:rPr lang="en-US" sz="1900" dirty="0">
                <a:effectLst/>
                <a:latin typeface="Calibri" panose="020F0502020204030204" pitchFamily="34" charset="0"/>
                <a:ea typeface="Calibri" panose="020F0502020204030204" pitchFamily="34" charset="0"/>
                <a:cs typeface="Times New Roman" panose="02020603050405020304" pitchFamily="18" charset="0"/>
              </a:rPr>
              <a:t>spawner</a:t>
            </a:r>
            <a:r>
              <a:rPr lang="el-GR" sz="1900" dirty="0">
                <a:effectLst/>
                <a:latin typeface="Calibri" panose="020F0502020204030204" pitchFamily="34" charset="0"/>
                <a:ea typeface="Calibri" panose="020F0502020204030204" pitchFamily="34" charset="0"/>
                <a:cs typeface="Times New Roman" panose="02020603050405020304" pitchFamily="18" charset="0"/>
              </a:rPr>
              <a:t>, όπου εμφανίζεται μια οθόνη νίκης. </a:t>
            </a:r>
            <a:br>
              <a:rPr lang="el-GR" sz="1900" dirty="0">
                <a:effectLst/>
                <a:latin typeface="Calibri" panose="020F0502020204030204" pitchFamily="34" charset="0"/>
                <a:ea typeface="Calibri" panose="020F0502020204030204" pitchFamily="34" charset="0"/>
                <a:cs typeface="Times New Roman" panose="02020603050405020304" pitchFamily="18" charset="0"/>
              </a:rPr>
            </a:br>
            <a:br>
              <a:rPr lang="el-GR" sz="1400" dirty="0">
                <a:effectLst/>
                <a:latin typeface="Calibri" panose="020F0502020204030204" pitchFamily="34" charset="0"/>
                <a:ea typeface="Calibri" panose="020F0502020204030204" pitchFamily="34" charset="0"/>
                <a:cs typeface="Times New Roman" panose="02020603050405020304" pitchFamily="18" charset="0"/>
              </a:rPr>
            </a:br>
            <a:endParaRPr lang="en-GB" sz="1400" b="1" dirty="0"/>
          </a:p>
        </p:txBody>
      </p:sp>
    </p:spTree>
    <p:extLst>
      <p:ext uri="{BB962C8B-B14F-4D97-AF65-F5344CB8AC3E}">
        <p14:creationId xmlns:p14="http://schemas.microsoft.com/office/powerpoint/2010/main" val="3954125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C71F95-EB90-0459-8E1E-5DD95B473FEF}"/>
              </a:ext>
            </a:extLst>
          </p:cNvPr>
          <p:cNvSpPr>
            <a:spLocks noGrp="1"/>
          </p:cNvSpPr>
          <p:nvPr>
            <p:ph type="title"/>
          </p:nvPr>
        </p:nvSpPr>
        <p:spPr>
          <a:xfrm>
            <a:off x="466722" y="586855"/>
            <a:ext cx="3201366" cy="3387497"/>
          </a:xfrm>
        </p:spPr>
        <p:txBody>
          <a:bodyPr anchor="b">
            <a:normAutofit/>
          </a:bodyPr>
          <a:lstStyle/>
          <a:p>
            <a:pPr algn="r"/>
            <a:r>
              <a:rPr lang="en-US" sz="3100">
                <a:solidFill>
                  <a:srgbClr val="FFFFFF"/>
                </a:solidFill>
              </a:rPr>
              <a:t>Animations </a:t>
            </a:r>
            <a:r>
              <a:rPr lang="el-GR" sz="3100">
                <a:solidFill>
                  <a:srgbClr val="FFFFFF"/>
                </a:solidFill>
              </a:rPr>
              <a:t>που χρησιμοποιήθηκαν</a:t>
            </a:r>
            <a:endParaRPr lang="en-GB" sz="3100">
              <a:solidFill>
                <a:srgbClr val="FFFFFF"/>
              </a:solidFill>
            </a:endParaRPr>
          </a:p>
        </p:txBody>
      </p:sp>
      <p:sp>
        <p:nvSpPr>
          <p:cNvPr id="3" name="Content Placeholder 2">
            <a:extLst>
              <a:ext uri="{FF2B5EF4-FFF2-40B4-BE49-F238E27FC236}">
                <a16:creationId xmlns:a16="http://schemas.microsoft.com/office/drawing/2014/main" id="{31A87808-D51A-BDD1-D614-FC5706333CC3}"/>
              </a:ext>
            </a:extLst>
          </p:cNvPr>
          <p:cNvSpPr>
            <a:spLocks noGrp="1"/>
          </p:cNvSpPr>
          <p:nvPr>
            <p:ph idx="1"/>
          </p:nvPr>
        </p:nvSpPr>
        <p:spPr>
          <a:xfrm>
            <a:off x="4810259" y="649480"/>
            <a:ext cx="6555347" cy="5546047"/>
          </a:xfrm>
        </p:spPr>
        <p:txBody>
          <a:bodyPr anchor="ctr">
            <a:normAutofit/>
          </a:bodyPr>
          <a:lstStyle/>
          <a:p>
            <a:r>
              <a:rPr lang="el-GR" sz="2000" b="1" dirty="0"/>
              <a:t>Ιππότης</a:t>
            </a:r>
            <a:r>
              <a:rPr lang="el-GR" sz="2000" dirty="0"/>
              <a:t>: </a:t>
            </a:r>
            <a:r>
              <a:rPr lang="el-GR" sz="2000" dirty="0">
                <a:effectLst/>
                <a:latin typeface="Calibri" panose="020F0502020204030204" pitchFamily="34" charset="0"/>
                <a:ea typeface="Calibri" panose="020F0502020204030204" pitchFamily="34" charset="0"/>
                <a:cs typeface="Times New Roman" panose="02020603050405020304" pitchFamily="18" charset="0"/>
              </a:rPr>
              <a:t>έχει τα κλασικά </a:t>
            </a:r>
            <a:r>
              <a:rPr lang="en-US" sz="2000" dirty="0">
                <a:effectLst/>
                <a:latin typeface="Calibri" panose="020F0502020204030204" pitchFamily="34" charset="0"/>
                <a:ea typeface="Calibri" panose="020F0502020204030204" pitchFamily="34" charset="0"/>
                <a:cs typeface="Times New Roman" panose="02020603050405020304" pitchFamily="18" charset="0"/>
              </a:rPr>
              <a:t>animation </a:t>
            </a:r>
            <a:r>
              <a:rPr lang="el-GR" sz="2000" dirty="0">
                <a:effectLst/>
                <a:latin typeface="Calibri" panose="020F0502020204030204" pitchFamily="34" charset="0"/>
                <a:ea typeface="Calibri" panose="020F0502020204030204" pitchFamily="34" charset="0"/>
                <a:cs typeface="Times New Roman" panose="02020603050405020304" pitchFamily="18" charset="0"/>
              </a:rPr>
              <a:t>κίνησης, δηλαδή κινείται με τα πλήκτρα </a:t>
            </a:r>
            <a:r>
              <a:rPr lang="en-US" sz="2000" dirty="0">
                <a:effectLst/>
                <a:latin typeface="Calibri" panose="020F0502020204030204" pitchFamily="34" charset="0"/>
                <a:ea typeface="Calibri" panose="020F0502020204030204" pitchFamily="34" charset="0"/>
                <a:cs typeface="Times New Roman" panose="02020603050405020304" pitchFamily="18" charset="0"/>
              </a:rPr>
              <a:t>W</a:t>
            </a:r>
            <a:r>
              <a:rPr lang="el-GR"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S</a:t>
            </a:r>
            <a:r>
              <a:rPr lang="el-GR"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D</a:t>
            </a:r>
            <a:r>
              <a:rPr lang="el-GR"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A</a:t>
            </a:r>
            <a:r>
              <a:rPr lang="el-GR" sz="2000" dirty="0">
                <a:effectLst/>
                <a:latin typeface="Calibri" panose="020F0502020204030204" pitchFamily="34" charset="0"/>
                <a:ea typeface="Calibri" panose="020F0502020204030204" pitchFamily="34" charset="0"/>
                <a:cs typeface="Times New Roman" panose="02020603050405020304" pitchFamily="18" charset="0"/>
              </a:rPr>
              <a:t> μπροστά, πίσω, δεξιά και αριστερά αντίστοιχα, ενώ με το πλήκτρο </a:t>
            </a:r>
            <a:r>
              <a:rPr lang="en-US" sz="2000" dirty="0">
                <a:effectLst/>
                <a:latin typeface="Calibri" panose="020F0502020204030204" pitchFamily="34" charset="0"/>
                <a:ea typeface="Calibri" panose="020F0502020204030204" pitchFamily="34" charset="0"/>
                <a:cs typeface="Times New Roman" panose="02020603050405020304" pitchFamily="18" charset="0"/>
              </a:rPr>
              <a:t>Space</a:t>
            </a:r>
            <a:r>
              <a:rPr lang="el-GR" sz="2000" dirty="0">
                <a:effectLst/>
                <a:latin typeface="Calibri" panose="020F0502020204030204" pitchFamily="34" charset="0"/>
                <a:ea typeface="Calibri" panose="020F0502020204030204" pitchFamily="34" charset="0"/>
                <a:cs typeface="Times New Roman" panose="02020603050405020304" pitchFamily="18" charset="0"/>
              </a:rPr>
              <a:t>, μπορεί να αποφύγει εμπόδια εδάφους. Παράλληλα, έχει 7 </a:t>
            </a:r>
            <a:r>
              <a:rPr lang="en-US" sz="2000" dirty="0">
                <a:effectLst/>
                <a:latin typeface="Calibri" panose="020F0502020204030204" pitchFamily="34" charset="0"/>
                <a:ea typeface="Calibri" panose="020F0502020204030204" pitchFamily="34" charset="0"/>
                <a:cs typeface="Times New Roman" panose="02020603050405020304" pitchFamily="18" charset="0"/>
              </a:rPr>
              <a:t>animations </a:t>
            </a:r>
            <a:r>
              <a:rPr lang="el-GR" sz="2000" dirty="0">
                <a:effectLst/>
                <a:latin typeface="Calibri" panose="020F0502020204030204" pitchFamily="34" charset="0"/>
                <a:ea typeface="Calibri" panose="020F0502020204030204" pitchFamily="34" charset="0"/>
                <a:cs typeface="Times New Roman" panose="02020603050405020304" pitchFamily="18" charset="0"/>
              </a:rPr>
              <a:t>επίθεσης με το σπαθί όταν είναι στάσιμος, ενώ 1 </a:t>
            </a:r>
            <a:r>
              <a:rPr lang="en-US" sz="2000" dirty="0">
                <a:effectLst/>
                <a:latin typeface="Calibri" panose="020F0502020204030204" pitchFamily="34" charset="0"/>
                <a:ea typeface="Calibri" panose="020F0502020204030204" pitchFamily="34" charset="0"/>
                <a:cs typeface="Times New Roman" panose="02020603050405020304" pitchFamily="18" charset="0"/>
              </a:rPr>
              <a:t>animation</a:t>
            </a:r>
            <a:r>
              <a:rPr lang="el-GR" sz="2000" dirty="0">
                <a:effectLst/>
                <a:latin typeface="Calibri" panose="020F0502020204030204" pitchFamily="34" charset="0"/>
                <a:ea typeface="Calibri" panose="020F0502020204030204" pitchFamily="34" charset="0"/>
                <a:cs typeface="Times New Roman" panose="02020603050405020304" pitchFamily="18" charset="0"/>
              </a:rPr>
              <a:t> όταν τρέχει. Ακόμα, έχει ένα </a:t>
            </a:r>
            <a:r>
              <a:rPr lang="en-US" sz="2000" dirty="0">
                <a:effectLst/>
                <a:latin typeface="Calibri" panose="020F0502020204030204" pitchFamily="34" charset="0"/>
                <a:ea typeface="Calibri" panose="020F0502020204030204" pitchFamily="34" charset="0"/>
                <a:cs typeface="Times New Roman" panose="02020603050405020304" pitchFamily="18" charset="0"/>
              </a:rPr>
              <a:t>layer</a:t>
            </a:r>
            <a:r>
              <a:rPr lang="el-GR" sz="2000" dirty="0">
                <a:effectLst/>
                <a:latin typeface="Calibri" panose="020F0502020204030204" pitchFamily="34" charset="0"/>
                <a:ea typeface="Calibri" panose="020F0502020204030204" pitchFamily="34" charset="0"/>
                <a:cs typeface="Times New Roman" panose="02020603050405020304" pitchFamily="18" charset="0"/>
              </a:rPr>
              <a:t> όπου όταν δεχτεί επίθεση και χάσει ζωή, επηρεάζεται το κεφάλι και το σώμα του κατά την διάρκεια οποιουδήποτε </a:t>
            </a:r>
            <a:r>
              <a:rPr lang="en-US" sz="2000" dirty="0">
                <a:effectLst/>
                <a:latin typeface="Calibri" panose="020F0502020204030204" pitchFamily="34" charset="0"/>
                <a:ea typeface="Calibri" panose="020F0502020204030204" pitchFamily="34" charset="0"/>
                <a:cs typeface="Times New Roman" panose="02020603050405020304" pitchFamily="18" charset="0"/>
              </a:rPr>
              <a:t>animation</a:t>
            </a:r>
            <a:r>
              <a:rPr lang="el-GR" sz="2000" dirty="0">
                <a:effectLst/>
                <a:latin typeface="Calibri" panose="020F0502020204030204" pitchFamily="34" charset="0"/>
                <a:ea typeface="Calibri" panose="020F0502020204030204" pitchFamily="34" charset="0"/>
                <a:cs typeface="Times New Roman" panose="02020603050405020304" pitchFamily="18" charset="0"/>
              </a:rPr>
              <a:t>. Με παρόμοιο τρόπο λειτουργεί και η επίθεση με την ‘’</a:t>
            </a:r>
            <a:r>
              <a:rPr lang="el-GR" sz="2000" dirty="0" err="1">
                <a:effectLst/>
                <a:latin typeface="Calibri" panose="020F0502020204030204" pitchFamily="34" charset="0"/>
                <a:ea typeface="Calibri" panose="020F0502020204030204" pitchFamily="34" charset="0"/>
                <a:cs typeface="Times New Roman" panose="02020603050405020304" pitchFamily="18" charset="0"/>
              </a:rPr>
              <a:t>φωτόμπαλα</a:t>
            </a:r>
            <a:r>
              <a:rPr lang="el-GR" sz="2000" dirty="0">
                <a:effectLst/>
                <a:latin typeface="Calibri" panose="020F0502020204030204" pitchFamily="34" charset="0"/>
                <a:ea typeface="Calibri" panose="020F0502020204030204" pitchFamily="34" charset="0"/>
                <a:cs typeface="Times New Roman" panose="02020603050405020304" pitchFamily="18" charset="0"/>
              </a:rPr>
              <a:t>’’, όπου την ρίχνει κινώντας το αριστερό του χέρι και λίγο το σώμα. Τέλος, διαθέτει ένα </a:t>
            </a:r>
            <a:r>
              <a:rPr lang="en-US" sz="2000" dirty="0">
                <a:effectLst/>
                <a:latin typeface="Calibri" panose="020F0502020204030204" pitchFamily="34" charset="0"/>
                <a:ea typeface="Calibri" panose="020F0502020204030204" pitchFamily="34" charset="0"/>
                <a:cs typeface="Times New Roman" panose="02020603050405020304" pitchFamily="18" charset="0"/>
              </a:rPr>
              <a:t>animation</a:t>
            </a:r>
            <a:r>
              <a:rPr lang="el-GR" sz="2000" dirty="0">
                <a:effectLst/>
                <a:latin typeface="Calibri" panose="020F0502020204030204" pitchFamily="34" charset="0"/>
                <a:ea typeface="Calibri" panose="020F0502020204030204" pitchFamily="34" charset="0"/>
                <a:cs typeface="Times New Roman" panose="02020603050405020304" pitchFamily="18" charset="0"/>
              </a:rPr>
              <a:t>, το οποίο όταν χάνει όλη του την ζωή, δηλαδή τον σκοτώνουν, πέφτει κάτω.</a:t>
            </a:r>
            <a:endParaRPr lang="el-GR" sz="2000" b="1" dirty="0">
              <a:effectLst/>
              <a:latin typeface="Calibri" panose="020F0502020204030204" pitchFamily="34" charset="0"/>
              <a:ea typeface="Calibri" panose="020F0502020204030204" pitchFamily="34" charset="0"/>
              <a:cs typeface="Times New Roman" panose="02020603050405020304" pitchFamily="18" charset="0"/>
            </a:endParaRPr>
          </a:p>
          <a:p>
            <a:r>
              <a:rPr lang="el-GR" sz="2000" b="1" dirty="0">
                <a:latin typeface="Calibri" panose="020F0502020204030204" pitchFamily="34" charset="0"/>
                <a:cs typeface="Times New Roman" panose="02020603050405020304" pitchFamily="18" charset="0"/>
              </a:rPr>
              <a:t>Αντίπαλοι: </a:t>
            </a:r>
            <a:r>
              <a:rPr lang="el-GR" sz="2000" dirty="0">
                <a:effectLst/>
                <a:latin typeface="Calibri" panose="020F0502020204030204" pitchFamily="34" charset="0"/>
                <a:ea typeface="Calibri" panose="020F0502020204030204" pitchFamily="34" charset="0"/>
                <a:cs typeface="Times New Roman" panose="02020603050405020304" pitchFamily="18" charset="0"/>
              </a:rPr>
              <a:t>έχουν 1 όταν τρέχουν, 4 σε επιθέσεις με γροθιές, 1 όταν είναι στάσιμοι και 1 που πέφτουν κάτω όταν ηττηθούν.</a:t>
            </a:r>
            <a:endParaRPr lang="en-GB" sz="2000" b="1" dirty="0"/>
          </a:p>
        </p:txBody>
      </p:sp>
    </p:spTree>
    <p:extLst>
      <p:ext uri="{BB962C8B-B14F-4D97-AF65-F5344CB8AC3E}">
        <p14:creationId xmlns:p14="http://schemas.microsoft.com/office/powerpoint/2010/main" val="2283536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56">
            <a:extLst>
              <a:ext uri="{FF2B5EF4-FFF2-40B4-BE49-F238E27FC236}">
                <a16:creationId xmlns:a16="http://schemas.microsoft.com/office/drawing/2014/main" id="{EDC07B27-4E3C-4BCF-ABDB-6AA72857C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9000">
                <a:srgbClr val="000000">
                  <a:alpha val="96000"/>
                </a:srgbClr>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58">
            <a:extLst>
              <a:ext uri="{FF2B5EF4-FFF2-40B4-BE49-F238E27FC236}">
                <a16:creationId xmlns:a16="http://schemas.microsoft.com/office/drawing/2014/main" id="{83D11BE6-2A04-4DBB-842D-88602B5E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0">
            <a:extLst>
              <a:ext uri="{FF2B5EF4-FFF2-40B4-BE49-F238E27FC236}">
                <a16:creationId xmlns:a16="http://schemas.microsoft.com/office/drawing/2014/main" id="{2A05E02A-9AA9-45EC-B87B-B46F043F3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1"/>
          </a:xfrm>
          <a:prstGeom prst="rect">
            <a:avLst/>
          </a:prstGeom>
          <a:gradFill>
            <a:gsLst>
              <a:gs pos="30000">
                <a:schemeClr val="accent1">
                  <a:lumMod val="75000"/>
                  <a:alpha val="19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0E91EDBA-E8E0-4575-8147-B70034521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09672" y="1716338"/>
            <a:ext cx="6858003" cy="3422328"/>
          </a:xfrm>
          <a:prstGeom prst="rect">
            <a:avLst/>
          </a:prstGeom>
          <a:gradFill>
            <a:gsLst>
              <a:gs pos="0">
                <a:schemeClr val="accent1">
                  <a:alpha val="52000"/>
                </a:schemeClr>
              </a:gs>
              <a:gs pos="76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DF3A7-D755-6129-3379-DA3C6DA89C3F}"/>
              </a:ext>
            </a:extLst>
          </p:cNvPr>
          <p:cNvSpPr>
            <a:spLocks noGrp="1"/>
          </p:cNvSpPr>
          <p:nvPr>
            <p:ph type="title"/>
          </p:nvPr>
        </p:nvSpPr>
        <p:spPr>
          <a:xfrm>
            <a:off x="1153236" y="559703"/>
            <a:ext cx="9867331" cy="1167495"/>
          </a:xfrm>
        </p:spPr>
        <p:txBody>
          <a:bodyPr vert="horz" lIns="91440" tIns="45720" rIns="91440" bIns="45720" rtlCol="0" anchor="b">
            <a:normAutofit/>
          </a:bodyPr>
          <a:lstStyle/>
          <a:p>
            <a:pPr algn="ctr"/>
            <a:r>
              <a:rPr lang="en-US" sz="4800" dirty="0">
                <a:solidFill>
                  <a:srgbClr val="FFFFFF"/>
                </a:solidFill>
              </a:rPr>
              <a:t>Παρα</a:t>
            </a:r>
            <a:r>
              <a:rPr lang="en-US" sz="4800" dirty="0" err="1">
                <a:solidFill>
                  <a:srgbClr val="FFFFFF"/>
                </a:solidFill>
              </a:rPr>
              <a:t>δείγμ</a:t>
            </a:r>
            <a:r>
              <a:rPr lang="en-US" sz="4800" dirty="0">
                <a:solidFill>
                  <a:srgbClr val="FFFFFF"/>
                </a:solidFill>
              </a:rPr>
              <a:t>ατα παιχνιδιού (1/</a:t>
            </a:r>
            <a:r>
              <a:rPr lang="el-GR" sz="4800" dirty="0">
                <a:solidFill>
                  <a:srgbClr val="FFFFFF"/>
                </a:solidFill>
              </a:rPr>
              <a:t>3</a:t>
            </a:r>
            <a:r>
              <a:rPr lang="en-US" sz="4800" dirty="0">
                <a:solidFill>
                  <a:srgbClr val="FFFFFF"/>
                </a:solidFill>
              </a:rPr>
              <a:t>)</a:t>
            </a:r>
          </a:p>
        </p:txBody>
      </p:sp>
      <p:sp>
        <p:nvSpPr>
          <p:cNvPr id="75" name="Rectangle 64">
            <a:extLst>
              <a:ext uri="{FF2B5EF4-FFF2-40B4-BE49-F238E27FC236}">
                <a16:creationId xmlns:a16="http://schemas.microsoft.com/office/drawing/2014/main" id="{DFEE4473-A122-4E96-8C31-B4C5AAA27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23" y="2706446"/>
            <a:ext cx="12191997" cy="3711900"/>
          </a:xfrm>
          <a:prstGeom prst="rect">
            <a:avLst/>
          </a:prstGeom>
          <a:gradFill>
            <a:gsLst>
              <a:gs pos="0">
                <a:srgbClr val="000000">
                  <a:alpha val="50000"/>
                </a:srgbClr>
              </a:gs>
              <a:gs pos="92000">
                <a:schemeClr val="accent1">
                  <a:lumMod val="75000"/>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6F845D8-E683-FA8A-43A3-A9DEDDBA68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502" r="16615"/>
          <a:stretch/>
        </p:blipFill>
        <p:spPr bwMode="auto">
          <a:xfrm>
            <a:off x="932185" y="2148025"/>
            <a:ext cx="3139835" cy="3218041"/>
          </a:xfrm>
          <a:prstGeom prst="rect">
            <a:avLst/>
          </a:prstGeom>
          <a:noFill/>
        </p:spPr>
      </p:pic>
      <p:pic>
        <p:nvPicPr>
          <p:cNvPr id="5" name="Picture 4">
            <a:extLst>
              <a:ext uri="{FF2B5EF4-FFF2-40B4-BE49-F238E27FC236}">
                <a16:creationId xmlns:a16="http://schemas.microsoft.com/office/drawing/2014/main" id="{5DFA3123-CE5F-35E0-C40D-C6D2FC91E3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786" r="19587"/>
          <a:stretch/>
        </p:blipFill>
        <p:spPr bwMode="auto">
          <a:xfrm>
            <a:off x="4510584" y="2189149"/>
            <a:ext cx="3179928" cy="3103941"/>
          </a:xfrm>
          <a:prstGeom prst="rect">
            <a:avLst/>
          </a:prstGeom>
          <a:noFill/>
        </p:spPr>
      </p:pic>
      <p:pic>
        <p:nvPicPr>
          <p:cNvPr id="6" name="Picture 5">
            <a:extLst>
              <a:ext uri="{FF2B5EF4-FFF2-40B4-BE49-F238E27FC236}">
                <a16:creationId xmlns:a16="http://schemas.microsoft.com/office/drawing/2014/main" id="{B8D5B115-6477-83C4-5E37-7F4770D73E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472" r="23138" b="-2"/>
          <a:stretch/>
        </p:blipFill>
        <p:spPr bwMode="auto">
          <a:xfrm>
            <a:off x="8059841" y="2148025"/>
            <a:ext cx="3179927" cy="3186188"/>
          </a:xfrm>
          <a:prstGeom prst="rect">
            <a:avLst/>
          </a:prstGeom>
          <a:noFill/>
        </p:spPr>
      </p:pic>
    </p:spTree>
    <p:extLst>
      <p:ext uri="{BB962C8B-B14F-4D97-AF65-F5344CB8AC3E}">
        <p14:creationId xmlns:p14="http://schemas.microsoft.com/office/powerpoint/2010/main" val="1783277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56">
            <a:extLst>
              <a:ext uri="{FF2B5EF4-FFF2-40B4-BE49-F238E27FC236}">
                <a16:creationId xmlns:a16="http://schemas.microsoft.com/office/drawing/2014/main" id="{EDC07B27-4E3C-4BCF-ABDB-6AA72857C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9000">
                <a:srgbClr val="000000">
                  <a:alpha val="96000"/>
                </a:srgbClr>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58">
            <a:extLst>
              <a:ext uri="{FF2B5EF4-FFF2-40B4-BE49-F238E27FC236}">
                <a16:creationId xmlns:a16="http://schemas.microsoft.com/office/drawing/2014/main" id="{83D11BE6-2A04-4DBB-842D-88602B5E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0">
            <a:extLst>
              <a:ext uri="{FF2B5EF4-FFF2-40B4-BE49-F238E27FC236}">
                <a16:creationId xmlns:a16="http://schemas.microsoft.com/office/drawing/2014/main" id="{2A05E02A-9AA9-45EC-B87B-B46F043F3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1"/>
          </a:xfrm>
          <a:prstGeom prst="rect">
            <a:avLst/>
          </a:prstGeom>
          <a:gradFill>
            <a:gsLst>
              <a:gs pos="30000">
                <a:schemeClr val="accent1">
                  <a:lumMod val="75000"/>
                  <a:alpha val="19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0E91EDBA-E8E0-4575-8147-B70034521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09672" y="1716338"/>
            <a:ext cx="6858003" cy="3422328"/>
          </a:xfrm>
          <a:prstGeom prst="rect">
            <a:avLst/>
          </a:prstGeom>
          <a:gradFill>
            <a:gsLst>
              <a:gs pos="0">
                <a:schemeClr val="accent1">
                  <a:alpha val="52000"/>
                </a:schemeClr>
              </a:gs>
              <a:gs pos="76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DF3A7-D755-6129-3379-DA3C6DA89C3F}"/>
              </a:ext>
            </a:extLst>
          </p:cNvPr>
          <p:cNvSpPr>
            <a:spLocks noGrp="1"/>
          </p:cNvSpPr>
          <p:nvPr>
            <p:ph type="title"/>
          </p:nvPr>
        </p:nvSpPr>
        <p:spPr>
          <a:xfrm>
            <a:off x="1153236" y="559703"/>
            <a:ext cx="9867331" cy="1167495"/>
          </a:xfrm>
        </p:spPr>
        <p:txBody>
          <a:bodyPr vert="horz" lIns="91440" tIns="45720" rIns="91440" bIns="45720" rtlCol="0" anchor="b">
            <a:normAutofit/>
          </a:bodyPr>
          <a:lstStyle/>
          <a:p>
            <a:pPr algn="ctr"/>
            <a:r>
              <a:rPr lang="en-US" sz="4800" dirty="0">
                <a:solidFill>
                  <a:srgbClr val="FFFFFF"/>
                </a:solidFill>
              </a:rPr>
              <a:t>Παρα</a:t>
            </a:r>
            <a:r>
              <a:rPr lang="en-US" sz="4800" dirty="0" err="1">
                <a:solidFill>
                  <a:srgbClr val="FFFFFF"/>
                </a:solidFill>
              </a:rPr>
              <a:t>δείγμ</a:t>
            </a:r>
            <a:r>
              <a:rPr lang="en-US" sz="4800" dirty="0">
                <a:solidFill>
                  <a:srgbClr val="FFFFFF"/>
                </a:solidFill>
              </a:rPr>
              <a:t>ατα παιχνιδιού (</a:t>
            </a:r>
            <a:r>
              <a:rPr lang="el-GR" sz="4800" dirty="0">
                <a:solidFill>
                  <a:srgbClr val="FFFFFF"/>
                </a:solidFill>
              </a:rPr>
              <a:t>2</a:t>
            </a:r>
            <a:r>
              <a:rPr lang="en-US" sz="4800" dirty="0">
                <a:solidFill>
                  <a:srgbClr val="FFFFFF"/>
                </a:solidFill>
              </a:rPr>
              <a:t>/</a:t>
            </a:r>
            <a:r>
              <a:rPr lang="el-GR" sz="4800" dirty="0">
                <a:solidFill>
                  <a:srgbClr val="FFFFFF"/>
                </a:solidFill>
              </a:rPr>
              <a:t>3</a:t>
            </a:r>
            <a:r>
              <a:rPr lang="en-US" sz="4800" dirty="0">
                <a:solidFill>
                  <a:srgbClr val="FFFFFF"/>
                </a:solidFill>
              </a:rPr>
              <a:t>)</a:t>
            </a:r>
          </a:p>
        </p:txBody>
      </p:sp>
      <p:sp>
        <p:nvSpPr>
          <p:cNvPr id="75" name="Rectangle 64">
            <a:extLst>
              <a:ext uri="{FF2B5EF4-FFF2-40B4-BE49-F238E27FC236}">
                <a16:creationId xmlns:a16="http://schemas.microsoft.com/office/drawing/2014/main" id="{DFEE4473-A122-4E96-8C31-B4C5AAA27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23" y="2706446"/>
            <a:ext cx="12191997" cy="3711900"/>
          </a:xfrm>
          <a:prstGeom prst="rect">
            <a:avLst/>
          </a:prstGeom>
          <a:gradFill>
            <a:gsLst>
              <a:gs pos="0">
                <a:srgbClr val="000000">
                  <a:alpha val="50000"/>
                </a:srgbClr>
              </a:gs>
              <a:gs pos="92000">
                <a:schemeClr val="accent1">
                  <a:lumMod val="75000"/>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AE0DCEF-24D4-2B02-E86A-2970D03B2A1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187" y="2296230"/>
            <a:ext cx="3764677" cy="2607094"/>
          </a:xfrm>
          <a:prstGeom prst="rect">
            <a:avLst/>
          </a:prstGeom>
          <a:noFill/>
          <a:ln>
            <a:noFill/>
          </a:ln>
        </p:spPr>
      </p:pic>
      <p:pic>
        <p:nvPicPr>
          <p:cNvPr id="7" name="Picture 6">
            <a:extLst>
              <a:ext uri="{FF2B5EF4-FFF2-40B4-BE49-F238E27FC236}">
                <a16:creationId xmlns:a16="http://schemas.microsoft.com/office/drawing/2014/main" id="{8FDE3720-81E8-815C-1329-DD2A68FF5EF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8886" y="2296230"/>
            <a:ext cx="4070811" cy="2607095"/>
          </a:xfrm>
          <a:prstGeom prst="rect">
            <a:avLst/>
          </a:prstGeom>
          <a:noFill/>
          <a:ln>
            <a:noFill/>
          </a:ln>
        </p:spPr>
      </p:pic>
      <p:pic>
        <p:nvPicPr>
          <p:cNvPr id="8" name="Picture 7">
            <a:extLst>
              <a:ext uri="{FF2B5EF4-FFF2-40B4-BE49-F238E27FC236}">
                <a16:creationId xmlns:a16="http://schemas.microsoft.com/office/drawing/2014/main" id="{09F20181-6A9F-A4C5-0824-554894265E4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4338" y="2296229"/>
            <a:ext cx="3879894" cy="2607093"/>
          </a:xfrm>
          <a:prstGeom prst="rect">
            <a:avLst/>
          </a:prstGeom>
          <a:noFill/>
          <a:ln>
            <a:noFill/>
          </a:ln>
        </p:spPr>
      </p:pic>
    </p:spTree>
    <p:extLst>
      <p:ext uri="{BB962C8B-B14F-4D97-AF65-F5344CB8AC3E}">
        <p14:creationId xmlns:p14="http://schemas.microsoft.com/office/powerpoint/2010/main" val="2692377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56">
            <a:extLst>
              <a:ext uri="{FF2B5EF4-FFF2-40B4-BE49-F238E27FC236}">
                <a16:creationId xmlns:a16="http://schemas.microsoft.com/office/drawing/2014/main" id="{EDC07B27-4E3C-4BCF-ABDB-6AA72857C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19000">
                <a:srgbClr val="000000">
                  <a:alpha val="96000"/>
                </a:srgbClr>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58">
            <a:extLst>
              <a:ext uri="{FF2B5EF4-FFF2-40B4-BE49-F238E27FC236}">
                <a16:creationId xmlns:a16="http://schemas.microsoft.com/office/drawing/2014/main" id="{83D11BE6-2A04-4DBB-842D-88602B5E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12437"/>
            <a:ext cx="11713464" cy="6844063"/>
          </a:xfrm>
          <a:prstGeom prst="rect">
            <a:avLst/>
          </a:prstGeom>
          <a:gradFill>
            <a:gsLst>
              <a:gs pos="0">
                <a:srgbClr val="000000">
                  <a:alpha val="71765"/>
                </a:srgbClr>
              </a:gs>
              <a:gs pos="100000">
                <a:schemeClr val="accent1">
                  <a:alpha val="2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0">
            <a:extLst>
              <a:ext uri="{FF2B5EF4-FFF2-40B4-BE49-F238E27FC236}">
                <a16:creationId xmlns:a16="http://schemas.microsoft.com/office/drawing/2014/main" id="{2A05E02A-9AA9-45EC-B87B-B46F043F3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 y="2724072"/>
            <a:ext cx="12192008" cy="4114801"/>
          </a:xfrm>
          <a:prstGeom prst="rect">
            <a:avLst/>
          </a:prstGeom>
          <a:gradFill>
            <a:gsLst>
              <a:gs pos="30000">
                <a:schemeClr val="accent1">
                  <a:lumMod val="75000"/>
                  <a:alpha val="19000"/>
                </a:schemeClr>
              </a:gs>
              <a:gs pos="100000">
                <a:schemeClr val="accent1">
                  <a:alpha val="24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0E91EDBA-E8E0-4575-8147-B70034521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09672" y="1716338"/>
            <a:ext cx="6858003" cy="3422328"/>
          </a:xfrm>
          <a:prstGeom prst="rect">
            <a:avLst/>
          </a:prstGeom>
          <a:gradFill>
            <a:gsLst>
              <a:gs pos="0">
                <a:schemeClr val="accent1">
                  <a:alpha val="52000"/>
                </a:schemeClr>
              </a:gs>
              <a:gs pos="76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DF3A7-D755-6129-3379-DA3C6DA89C3F}"/>
              </a:ext>
            </a:extLst>
          </p:cNvPr>
          <p:cNvSpPr>
            <a:spLocks noGrp="1"/>
          </p:cNvSpPr>
          <p:nvPr>
            <p:ph type="title"/>
          </p:nvPr>
        </p:nvSpPr>
        <p:spPr>
          <a:xfrm>
            <a:off x="1153236" y="559703"/>
            <a:ext cx="9867331" cy="1167495"/>
          </a:xfrm>
        </p:spPr>
        <p:txBody>
          <a:bodyPr vert="horz" lIns="91440" tIns="45720" rIns="91440" bIns="45720" rtlCol="0" anchor="b">
            <a:normAutofit/>
          </a:bodyPr>
          <a:lstStyle/>
          <a:p>
            <a:pPr algn="ctr"/>
            <a:r>
              <a:rPr lang="en-US" sz="4800" dirty="0">
                <a:solidFill>
                  <a:srgbClr val="FFFFFF"/>
                </a:solidFill>
              </a:rPr>
              <a:t>Παρα</a:t>
            </a:r>
            <a:r>
              <a:rPr lang="en-US" sz="4800" dirty="0" err="1">
                <a:solidFill>
                  <a:srgbClr val="FFFFFF"/>
                </a:solidFill>
              </a:rPr>
              <a:t>δείγμ</a:t>
            </a:r>
            <a:r>
              <a:rPr lang="en-US" sz="4800" dirty="0">
                <a:solidFill>
                  <a:srgbClr val="FFFFFF"/>
                </a:solidFill>
              </a:rPr>
              <a:t>ατα παιχνιδιού (</a:t>
            </a:r>
            <a:r>
              <a:rPr lang="el-GR" sz="4800" dirty="0">
                <a:solidFill>
                  <a:srgbClr val="FFFFFF"/>
                </a:solidFill>
              </a:rPr>
              <a:t>3</a:t>
            </a:r>
            <a:r>
              <a:rPr lang="en-US" sz="4800" dirty="0">
                <a:solidFill>
                  <a:srgbClr val="FFFFFF"/>
                </a:solidFill>
              </a:rPr>
              <a:t>/</a:t>
            </a:r>
            <a:r>
              <a:rPr lang="el-GR" sz="4800" dirty="0">
                <a:solidFill>
                  <a:srgbClr val="FFFFFF"/>
                </a:solidFill>
              </a:rPr>
              <a:t>3</a:t>
            </a:r>
            <a:r>
              <a:rPr lang="en-US" sz="4800" dirty="0">
                <a:solidFill>
                  <a:srgbClr val="FFFFFF"/>
                </a:solidFill>
              </a:rPr>
              <a:t>)</a:t>
            </a:r>
          </a:p>
        </p:txBody>
      </p:sp>
      <p:sp>
        <p:nvSpPr>
          <p:cNvPr id="75" name="Rectangle 64">
            <a:extLst>
              <a:ext uri="{FF2B5EF4-FFF2-40B4-BE49-F238E27FC236}">
                <a16:creationId xmlns:a16="http://schemas.microsoft.com/office/drawing/2014/main" id="{DFEE4473-A122-4E96-8C31-B4C5AAA27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23" y="2706446"/>
            <a:ext cx="12191997" cy="3711900"/>
          </a:xfrm>
          <a:prstGeom prst="rect">
            <a:avLst/>
          </a:prstGeom>
          <a:gradFill>
            <a:gsLst>
              <a:gs pos="0">
                <a:srgbClr val="000000">
                  <a:alpha val="50000"/>
                </a:srgbClr>
              </a:gs>
              <a:gs pos="92000">
                <a:schemeClr val="accent1">
                  <a:lumMod val="75000"/>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9181EC-F704-394C-EFFD-05DC08E4A4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475" y="1897994"/>
            <a:ext cx="5785525" cy="3014474"/>
          </a:xfrm>
          <a:prstGeom prst="rect">
            <a:avLst/>
          </a:prstGeom>
          <a:noFill/>
          <a:ln>
            <a:noFill/>
          </a:ln>
        </p:spPr>
      </p:pic>
      <p:pic>
        <p:nvPicPr>
          <p:cNvPr id="5" name="Picture 4">
            <a:extLst>
              <a:ext uri="{FF2B5EF4-FFF2-40B4-BE49-F238E27FC236}">
                <a16:creationId xmlns:a16="http://schemas.microsoft.com/office/drawing/2014/main" id="{9D95CF87-6CFC-140F-13D3-85E9D8DC86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2706" y="3123698"/>
            <a:ext cx="5760835" cy="3174599"/>
          </a:xfrm>
          <a:prstGeom prst="rect">
            <a:avLst/>
          </a:prstGeom>
          <a:noFill/>
          <a:ln>
            <a:noFill/>
          </a:ln>
        </p:spPr>
      </p:pic>
    </p:spTree>
    <p:extLst>
      <p:ext uri="{BB962C8B-B14F-4D97-AF65-F5344CB8AC3E}">
        <p14:creationId xmlns:p14="http://schemas.microsoft.com/office/powerpoint/2010/main" val="3646000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1609</Words>
  <Application>Microsoft Office PowerPoint</Application>
  <PresentationFormat>Widescreen</PresentationFormat>
  <Paragraphs>75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Εισαγωγή κ’ Περιγραφή προβλήματος</vt:lpstr>
      <vt:lpstr>Όλα τα C# scripts που χρησιμοποιήθηκαν</vt:lpstr>
      <vt:lpstr>Τα σημαντικότερα script και λίγα λόγια για αυτά (1/2)</vt:lpstr>
      <vt:lpstr>Τα σημαντικότερα script και λίγα λόγια για αυτά (2/2)</vt:lpstr>
      <vt:lpstr>Animations που χρησιμοποιήθηκαν</vt:lpstr>
      <vt:lpstr>Παραδείγματα παιχνιδιού (1/3)</vt:lpstr>
      <vt:lpstr>Παραδείγματα παιχνιδιού (2/3)</vt:lpstr>
      <vt:lpstr>Παραδείγματα παιχνιδιού (3/3)</vt:lpstr>
      <vt:lpstr>Απάντηση στα κριτήρια (1/3)</vt:lpstr>
      <vt:lpstr>Απάντηση στα κριτήρια (2/3)</vt:lpstr>
      <vt:lpstr>Απάντηση στα κριτήρια (3/3)</vt:lpstr>
      <vt:lpstr>Αστοχίες κώδικα – δυσκολίες </vt:lpstr>
      <vt:lpstr>Πηγές assets(1/2)</vt:lpstr>
      <vt:lpstr>Πηγές assets(2/2)</vt:lpstr>
      <vt:lpstr>Βιβλιογραφία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p19240@unipi.gr</dc:creator>
  <cp:lastModifiedBy>p19240@unipi.gr</cp:lastModifiedBy>
  <cp:revision>23</cp:revision>
  <dcterms:created xsi:type="dcterms:W3CDTF">2023-03-05T12:42:22Z</dcterms:created>
  <dcterms:modified xsi:type="dcterms:W3CDTF">2023-03-14T11:24:00Z</dcterms:modified>
</cp:coreProperties>
</file>